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3" r:id="rId4"/>
    <p:sldId id="264" r:id="rId5"/>
    <p:sldId id="265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680F84-C357-42B0-BB75-268925D97FE2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DB9F58-BBD0-417B-BD0B-8DA913F78C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3625" y="3757291"/>
            <a:ext cx="4960779" cy="158417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Горяинова Наталья Георгиевна,  </a:t>
            </a:r>
            <a:r>
              <a:rPr lang="ru-RU" sz="2400" dirty="0" smtClean="0">
                <a:latin typeface="Georgia" panose="02040502050405020303" pitchFamily="18" charset="0"/>
              </a:rPr>
              <a:t>             </a:t>
            </a:r>
            <a:r>
              <a:rPr lang="ru-RU" sz="2000" dirty="0" smtClean="0">
                <a:latin typeface="Georgia" panose="02040502050405020303" pitchFamily="18" charset="0"/>
              </a:rPr>
              <a:t>директор МБОУ </a:t>
            </a:r>
            <a:r>
              <a:rPr lang="ru-RU" sz="2000" dirty="0">
                <a:latin typeface="Georgia" panose="02040502050405020303" pitchFamily="18" charset="0"/>
              </a:rPr>
              <a:t>«Психологический  </a:t>
            </a:r>
            <a:r>
              <a:rPr lang="ru-RU" sz="2000" dirty="0" smtClean="0">
                <a:latin typeface="Georgia" panose="02040502050405020303" pitchFamily="18" charset="0"/>
              </a:rPr>
              <a:t>               центр» </a:t>
            </a:r>
            <a:r>
              <a:rPr lang="ru-RU" sz="2000" dirty="0">
                <a:latin typeface="Georgia" panose="02040502050405020303" pitchFamily="18" charset="0"/>
              </a:rPr>
              <a:t>г. </a:t>
            </a:r>
            <a:r>
              <a:rPr lang="ru-RU" sz="2000" dirty="0" smtClean="0">
                <a:latin typeface="Georgia" panose="02040502050405020303" pitchFamily="18" charset="0"/>
              </a:rPr>
              <a:t>Невинномысска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latin typeface="Georgia" panose="02040502050405020303" pitchFamily="18" charset="0"/>
              </a:rPr>
              <a:t>Роль родителей </a:t>
            </a:r>
            <a:r>
              <a:rPr lang="ru-RU" sz="4000" dirty="0" smtClean="0">
                <a:latin typeface="Georgia" panose="02040502050405020303" pitchFamily="18" charset="0"/>
              </a:rPr>
              <a:t/>
            </a:r>
            <a:br>
              <a:rPr lang="ru-RU" sz="4000" dirty="0" smtClean="0">
                <a:latin typeface="Georgia" panose="02040502050405020303" pitchFamily="18" charset="0"/>
              </a:rPr>
            </a:br>
            <a:r>
              <a:rPr lang="ru-RU" sz="4000" dirty="0" smtClean="0">
                <a:latin typeface="Georgia" panose="02040502050405020303" pitchFamily="18" charset="0"/>
              </a:rPr>
              <a:t>при </a:t>
            </a:r>
            <a:r>
              <a:rPr lang="ru-RU" sz="4000" dirty="0">
                <a:latin typeface="Georgia" panose="02040502050405020303" pitchFamily="18" charset="0"/>
              </a:rPr>
              <a:t>подготовке детей </a:t>
            </a:r>
            <a:r>
              <a:rPr lang="ru-RU" sz="4000" dirty="0" smtClean="0">
                <a:latin typeface="Georgia" panose="02040502050405020303" pitchFamily="18" charset="0"/>
              </a:rPr>
              <a:t>к ОГЭ</a:t>
            </a:r>
            <a:r>
              <a:rPr lang="ru-RU" sz="4000" dirty="0">
                <a:latin typeface="Georgia" panose="02040502050405020303" pitchFamily="18" charset="0"/>
              </a:rPr>
              <a:t/>
            </a:r>
            <a:br>
              <a:rPr lang="ru-RU" sz="4000" dirty="0">
                <a:latin typeface="Georgia" panose="02040502050405020303" pitchFamily="18" charset="0"/>
              </a:rPr>
            </a:br>
            <a:r>
              <a:rPr lang="ru-RU" sz="4000" dirty="0">
                <a:latin typeface="Georgia" panose="02040502050405020303" pitchFamily="18" charset="0"/>
              </a:rPr>
              <a:t>(советы психолога)</a:t>
            </a:r>
            <a:br>
              <a:rPr lang="ru-RU" sz="4000" dirty="0">
                <a:latin typeface="Georgia" panose="02040502050405020303" pitchFamily="18" charset="0"/>
              </a:rPr>
            </a:b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5877272"/>
            <a:ext cx="2480389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г. Невинномысск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12 апреля 2017 г.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465316" cy="23042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04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5563" y="333375"/>
            <a:ext cx="9144000" cy="12620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Эмоциональная поддержка</a:t>
            </a:r>
          </a:p>
        </p:txBody>
      </p:sp>
      <p:pic>
        <p:nvPicPr>
          <p:cNvPr id="28675" name="Picture 2" descr="D:\Наташа\Картинки\разное\Fotolia_3489567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770188"/>
            <a:ext cx="46069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07950" y="1268413"/>
            <a:ext cx="90360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i="1">
                <a:solidFill>
                  <a:srgbClr val="002060"/>
                </a:solidFill>
                <a:latin typeface="Times New Roman" pitchFamily="18" charset="0"/>
                <a:cs typeface="Microsoft Uighur" pitchFamily="2" charset="-78"/>
              </a:rPr>
              <a:t>Я в тебя верю!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i="1">
                <a:solidFill>
                  <a:srgbClr val="002060"/>
                </a:solidFill>
                <a:latin typeface="Times New Roman" pitchFamily="18" charset="0"/>
                <a:cs typeface="Microsoft Uighur" pitchFamily="2" charset="-78"/>
              </a:rPr>
              <a:t>Ты непременно справишься!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i="1">
                <a:solidFill>
                  <a:srgbClr val="002060"/>
                </a:solidFill>
                <a:latin typeface="Times New Roman" pitchFamily="18" charset="0"/>
                <a:cs typeface="Microsoft Uighur" pitchFamily="2" charset="-78"/>
              </a:rPr>
              <a:t>Мы понимаем тебя и сочувствуем!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250825" y="6045200"/>
            <a:ext cx="914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</a:rPr>
              <a:t>Каков бы не был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</a:rPr>
              <a:t>результат - </a:t>
            </a:r>
            <a:r>
              <a:rPr lang="ru-RU" alt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мы </a:t>
            </a:r>
            <a:r>
              <a:rPr lang="ru-RU" alt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тебя любим!</a:t>
            </a:r>
          </a:p>
        </p:txBody>
      </p:sp>
      <p:pic>
        <p:nvPicPr>
          <p:cNvPr id="28678" name="Picture 3" descr="D:\Наташа\Картинки\картинки егэ\detail_49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13088"/>
            <a:ext cx="378936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4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179388" y="333375"/>
            <a:ext cx="8785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             Защитные механизмы</a:t>
            </a:r>
          </a:p>
        </p:txBody>
      </p:sp>
      <p:pic>
        <p:nvPicPr>
          <p:cNvPr id="29699" name="Picture 2" descr="D:\Наташа\Картинки\разное\81b508460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22748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Users\W7\Desktop\55_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92350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39750" y="1503363"/>
            <a:ext cx="8424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i="1">
                <a:solidFill>
                  <a:srgbClr val="002060"/>
                </a:solidFill>
                <a:latin typeface="Monotype Corsiva" pitchFamily="66" charset="0"/>
              </a:rPr>
              <a:t>Ритуалы, суеверия, обереги</a:t>
            </a:r>
          </a:p>
        </p:txBody>
      </p:sp>
    </p:spTree>
    <p:extLst>
      <p:ext uri="{BB962C8B-B14F-4D97-AF65-F5344CB8AC3E}">
        <p14:creationId xmlns:p14="http://schemas.microsoft.com/office/powerpoint/2010/main" val="1362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W7\Desktop\111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29000"/>
            <a:ext cx="514667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W7\Desktop\DSC_665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6075"/>
            <a:ext cx="442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5435600" y="1335088"/>
            <a:ext cx="3635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Гармония</a:t>
            </a:r>
          </a:p>
        </p:txBody>
      </p:sp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 rot="10800000" flipV="1">
            <a:off x="269859" y="3921973"/>
            <a:ext cx="35988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Благоприятный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психологический климат </a:t>
            </a:r>
            <a:r>
              <a:rPr lang="ru-RU" altLang="ru-RU" sz="3600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 </a:t>
            </a:r>
            <a:r>
              <a:rPr lang="ru-RU" altLang="ru-RU" sz="3600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семье</a:t>
            </a:r>
          </a:p>
        </p:txBody>
      </p:sp>
    </p:spTree>
    <p:extLst>
      <p:ext uri="{BB962C8B-B14F-4D97-AF65-F5344CB8AC3E}">
        <p14:creationId xmlns:p14="http://schemas.microsoft.com/office/powerpoint/2010/main" val="3843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250825" y="2159000"/>
            <a:ext cx="8372475" cy="2863850"/>
          </a:xfrm>
          <a:prstGeom prst="rect">
            <a:avLst/>
          </a:prstGeom>
          <a:solidFill>
            <a:srgbClr val="FFE3B9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dirty="0">
                <a:solidFill>
                  <a:srgbClr val="002060"/>
                </a:solidFill>
                <a:latin typeface="Monotype Corsiva" pitchFamily="66" charset="0"/>
              </a:rPr>
              <a:t>1.Противострессовое дыхание.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dirty="0">
                <a:solidFill>
                  <a:srgbClr val="002060"/>
                </a:solidFill>
                <a:latin typeface="Monotype Corsiva" pitchFamily="66" charset="0"/>
              </a:rPr>
              <a:t>2.Управление тонусом мышц.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dirty="0">
                <a:solidFill>
                  <a:srgbClr val="002060"/>
                </a:solidFill>
                <a:latin typeface="Monotype Corsiva" pitchFamily="66" charset="0"/>
              </a:rPr>
              <a:t>3.Самовнушение.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dirty="0">
                <a:solidFill>
                  <a:srgbClr val="002060"/>
                </a:solidFill>
                <a:latin typeface="Monotype Corsiva" pitchFamily="66" charset="0"/>
              </a:rPr>
              <a:t>4.Использование образов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dirty="0">
                <a:solidFill>
                  <a:srgbClr val="002060"/>
                </a:solidFill>
                <a:latin typeface="Monotype Corsiva" pitchFamily="66" charset="0"/>
              </a:rPr>
              <a:t>5.Массаж активных точек.</a:t>
            </a:r>
          </a:p>
        </p:txBody>
      </p:sp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98425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Методы саморегуляции</a:t>
            </a:r>
          </a:p>
        </p:txBody>
      </p:sp>
      <p:pic>
        <p:nvPicPr>
          <p:cNvPr id="31748" name="Picture 4" descr="D:\Наташа\Картинки\картинки егэ\Как-бороться-со-стресс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93925"/>
            <a:ext cx="2982913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1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136904" cy="31295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Georgia" panose="02040502050405020303" pitchFamily="18" charset="0"/>
              </a:rPr>
              <a:t>Проявите мудрость </a:t>
            </a:r>
            <a:r>
              <a:rPr lang="ru-RU" sz="3600" b="1" dirty="0">
                <a:latin typeface="Georgia" panose="02040502050405020303" pitchFamily="18" charset="0"/>
              </a:rPr>
              <a:t>и терпение! </a:t>
            </a:r>
            <a:endParaRPr lang="ru-RU" sz="3600" b="1" dirty="0" smtClean="0">
              <a:latin typeface="Georgia" panose="02040502050405020303" pitchFamily="18" charset="0"/>
            </a:endParaRPr>
          </a:p>
          <a:p>
            <a:pPr marL="45720" indent="0" algn="ctr">
              <a:buNone/>
            </a:pPr>
            <a:r>
              <a:rPr lang="ru-RU" sz="3600" b="1" dirty="0" smtClean="0">
                <a:latin typeface="Georgia" panose="02040502050405020303" pitchFamily="18" charset="0"/>
              </a:rPr>
              <a:t>Ваша </a:t>
            </a:r>
            <a:r>
              <a:rPr lang="ru-RU" sz="3600" b="1" dirty="0">
                <a:latin typeface="Georgia" panose="02040502050405020303" pitchFamily="18" charset="0"/>
              </a:rPr>
              <a:t>поддержка </a:t>
            </a:r>
            <a:r>
              <a:rPr lang="ru-RU" sz="3600" b="1" dirty="0" smtClean="0">
                <a:latin typeface="Georgia" panose="02040502050405020303" pitchFamily="18" charset="0"/>
              </a:rPr>
              <a:t>обязательно </a:t>
            </a:r>
            <a:r>
              <a:rPr lang="ru-RU" sz="3600" b="1" dirty="0">
                <a:latin typeface="Georgia" panose="02040502050405020303" pitchFamily="18" charset="0"/>
              </a:rPr>
              <a:t>поможет </a:t>
            </a:r>
            <a:r>
              <a:rPr lang="ru-RU" sz="3600" b="1" dirty="0" smtClean="0">
                <a:latin typeface="Georgia" panose="02040502050405020303" pitchFamily="18" charset="0"/>
              </a:rPr>
              <a:t>ребёнку </a:t>
            </a:r>
            <a:r>
              <a:rPr lang="ru-RU" sz="3600" b="1" dirty="0">
                <a:latin typeface="Georgia" panose="02040502050405020303" pitchFamily="18" charset="0"/>
              </a:rPr>
              <a:t>быть успешным!</a:t>
            </a:r>
          </a:p>
          <a:p>
            <a:pPr marL="45720" indent="0" algn="ctr">
              <a:buNone/>
            </a:pPr>
            <a:endParaRPr lang="ru-RU" sz="3600" b="1" dirty="0"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98" y="3901407"/>
            <a:ext cx="3462681" cy="23042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03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848872" cy="1863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atin typeface="Georgia" panose="02040502050405020303" pitchFamily="18" charset="0"/>
              </a:rPr>
              <a:t/>
            </a:r>
            <a:br>
              <a:rPr lang="ru-RU" sz="4800" dirty="0" smtClean="0">
                <a:latin typeface="Georgia" panose="02040502050405020303" pitchFamily="18" charset="0"/>
              </a:rPr>
            </a:br>
            <a:r>
              <a:rPr lang="ru-RU" sz="4800" dirty="0" smtClean="0">
                <a:latin typeface="Georgia" panose="02040502050405020303" pitchFamily="18" charset="0"/>
              </a:rPr>
              <a:t/>
            </a:r>
            <a:br>
              <a:rPr lang="ru-RU" sz="4800" dirty="0" smtClean="0">
                <a:latin typeface="Georgia" panose="02040502050405020303" pitchFamily="18" charset="0"/>
              </a:rPr>
            </a:br>
            <a:r>
              <a:rPr lang="ru-RU" sz="4800" dirty="0" smtClean="0">
                <a:latin typeface="Georgia" panose="02040502050405020303" pitchFamily="18" charset="0"/>
              </a:rPr>
              <a:t>Спасибо за внимание! </a:t>
            </a:r>
            <a:br>
              <a:rPr lang="ru-RU" sz="4800" dirty="0" smtClean="0">
                <a:latin typeface="Georgia" panose="02040502050405020303" pitchFamily="18" charset="0"/>
              </a:rPr>
            </a:br>
            <a:r>
              <a:rPr lang="ru-RU" sz="4800" dirty="0" smtClean="0">
                <a:latin typeface="Georgia" panose="02040502050405020303" pitchFamily="18" charset="0"/>
              </a:rPr>
              <a:t/>
            </a:r>
            <a:br>
              <a:rPr lang="ru-RU" sz="4800" dirty="0" smtClean="0">
                <a:latin typeface="Georgia" panose="02040502050405020303" pitchFamily="18" charset="0"/>
              </a:rPr>
            </a:br>
            <a:r>
              <a:rPr lang="ru-RU" sz="4800" dirty="0" smtClean="0">
                <a:latin typeface="Georgia" panose="02040502050405020303" pitchFamily="18" charset="0"/>
              </a:rPr>
              <a:t>Успехов Вам </a:t>
            </a:r>
            <a:br>
              <a:rPr lang="ru-RU" sz="4800" dirty="0" smtClean="0">
                <a:latin typeface="Georgia" panose="02040502050405020303" pitchFamily="18" charset="0"/>
              </a:rPr>
            </a:br>
            <a:r>
              <a:rPr lang="ru-RU" sz="4800" dirty="0" smtClean="0">
                <a:latin typeface="Georgia" panose="02040502050405020303" pitchFamily="18" charset="0"/>
              </a:rPr>
              <a:t>и Вашим детям!</a:t>
            </a:r>
            <a:endParaRPr lang="ru-RU" sz="4800" dirty="0"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1476375" cy="1466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6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Georgia" panose="02040502050405020303" pitchFamily="18" charset="0"/>
              </a:rPr>
              <a:t>Любой экзамен - испытание, </a:t>
            </a:r>
            <a:r>
              <a:rPr lang="ru-RU" sz="3200" dirty="0" smtClean="0">
                <a:latin typeface="Georgia" panose="02040502050405020303" pitchFamily="18" charset="0"/>
              </a:rPr>
              <a:t/>
            </a:r>
            <a:br>
              <a:rPr lang="ru-RU" sz="3200" dirty="0" smtClean="0">
                <a:latin typeface="Georgia" panose="02040502050405020303" pitchFamily="18" charset="0"/>
              </a:rPr>
            </a:br>
            <a:r>
              <a:rPr lang="ru-RU" sz="3200" dirty="0" smtClean="0">
                <a:latin typeface="Georgia" panose="02040502050405020303" pitchFamily="18" charset="0"/>
              </a:rPr>
              <a:t>которое </a:t>
            </a:r>
            <a:r>
              <a:rPr lang="ru-RU" sz="3200" dirty="0">
                <a:latin typeface="Georgia" panose="02040502050405020303" pitchFamily="18" charset="0"/>
              </a:rPr>
              <a:t>связано с физическим, </a:t>
            </a:r>
            <a:r>
              <a:rPr lang="ru-RU" sz="3200" dirty="0" smtClean="0">
                <a:latin typeface="Georgia" panose="02040502050405020303" pitchFamily="18" charset="0"/>
              </a:rPr>
              <a:t>интеллектуальным </a:t>
            </a:r>
            <a:r>
              <a:rPr lang="ru-RU" sz="3200" dirty="0">
                <a:latin typeface="Georgia" panose="02040502050405020303" pitchFamily="18" charset="0"/>
              </a:rPr>
              <a:t>и эмоциональным напряжением.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924944"/>
            <a:ext cx="7992888" cy="33843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latin typeface="Georgia" panose="02040502050405020303" pitchFamily="18" charset="0"/>
              </a:rPr>
              <a:t>Существуют два основных варианта реакции на </a:t>
            </a:r>
            <a:r>
              <a:rPr lang="ru-RU" sz="3200" dirty="0" smtClean="0">
                <a:latin typeface="Georgia" panose="02040502050405020303" pitchFamily="18" charset="0"/>
              </a:rPr>
              <a:t>ситуацию экзамена. </a:t>
            </a:r>
          </a:p>
          <a:p>
            <a:pPr marL="45720" indent="0">
              <a:buNone/>
            </a:pPr>
            <a:r>
              <a:rPr lang="ru-RU" sz="3200" dirty="0" smtClean="0">
                <a:latin typeface="Georgia" panose="02040502050405020303" pitchFamily="18" charset="0"/>
              </a:rPr>
              <a:t>Первый </a:t>
            </a:r>
            <a:r>
              <a:rPr lang="ru-RU" sz="3200" dirty="0">
                <a:latin typeface="Georgia" panose="02040502050405020303" pitchFamily="18" charset="0"/>
              </a:rPr>
              <a:t>- активизация, мобилизация, концентрация всех усилий. </a:t>
            </a:r>
            <a:endParaRPr lang="ru-RU" sz="3200" dirty="0" smtClean="0"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latin typeface="Georgia" panose="02040502050405020303" pitchFamily="18" charset="0"/>
              </a:rPr>
              <a:t>Второй - растерянность</a:t>
            </a:r>
            <a:r>
              <a:rPr lang="ru-RU" sz="3200" dirty="0">
                <a:latin typeface="Georgia" panose="02040502050405020303" pitchFamily="18" charset="0"/>
              </a:rPr>
              <a:t>, страх неудачи, паника. </a:t>
            </a:r>
          </a:p>
        </p:txBody>
      </p:sp>
    </p:spTree>
    <p:extLst>
      <p:ext uri="{BB962C8B-B14F-4D97-AF65-F5344CB8AC3E}">
        <p14:creationId xmlns:p14="http://schemas.microsoft.com/office/powerpoint/2010/main" val="344072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Факторы, определяющие успех на экзамене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67544" y="1196753"/>
            <a:ext cx="8424936" cy="3416320"/>
          </a:xfrm>
          <a:prstGeom prst="rect">
            <a:avLst/>
          </a:prstGeom>
          <a:solidFill>
            <a:srgbClr val="FFE3B9">
              <a:alpha val="25882"/>
            </a:srgbClr>
          </a:solidFill>
          <a:ln w="9525">
            <a:solidFill>
              <a:srgbClr val="491A0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827088" indent="-514350"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Verdana" pitchFamily="34" charset="0"/>
              <a:buAutoNum type="romanUcPeriod"/>
            </a:pP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Интеллектуальный фактор </a:t>
            </a: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– знание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учебного предмета, обусловленное особенностями  психического  развития обучающегося.</a:t>
            </a:r>
          </a:p>
          <a:p>
            <a:pPr eaLnBrk="1" hangingPunct="1">
              <a:spcBef>
                <a:spcPct val="0"/>
              </a:spcBef>
              <a:buClrTx/>
              <a:buFont typeface="Verdana" pitchFamily="34" charset="0"/>
              <a:buAutoNum type="romanUcPeriod"/>
            </a:pP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Мотивационный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– нацеленность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на выполнение учебных задач и преодоление возможных трудностей.</a:t>
            </a:r>
          </a:p>
          <a:p>
            <a:pPr eaLnBrk="1" hangingPunct="1">
              <a:spcBef>
                <a:spcPct val="0"/>
              </a:spcBef>
              <a:buClrTx/>
              <a:buFont typeface="Verdana" pitchFamily="34" charset="0"/>
              <a:buAutoNum type="romanUcPeriod"/>
            </a:pP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Эмоциональный фактор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– </a:t>
            </a: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уровень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тревоги, обусловленный индивидуальными личностными особенностями.</a:t>
            </a:r>
          </a:p>
          <a:p>
            <a:pPr eaLnBrk="1" hangingPunct="1">
              <a:spcBef>
                <a:spcPct val="0"/>
              </a:spcBef>
              <a:buClrTx/>
              <a:buFont typeface="Verdana" pitchFamily="34" charset="0"/>
              <a:buAutoNum type="romanUcPeriod"/>
            </a:pP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Знакомство с процедурой проведения экзамена .</a:t>
            </a:r>
          </a:p>
          <a:p>
            <a:pPr eaLnBrk="1" hangingPunct="1">
              <a:spcBef>
                <a:spcPct val="0"/>
              </a:spcBef>
              <a:buClrTx/>
              <a:buFont typeface="Verdana" pitchFamily="34" charset="0"/>
              <a:buAutoNum type="romanUcPeriod"/>
            </a:pP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Стратегия подготовки к экзамену.</a:t>
            </a:r>
          </a:p>
        </p:txBody>
      </p:sp>
      <p:pic>
        <p:nvPicPr>
          <p:cNvPr id="8" name="Рисунок 6" descr="F:\картинки егэ\olmwcjOui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21" y="4869160"/>
            <a:ext cx="2729031" cy="17289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1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948263"/>
            <a:ext cx="3579389" cy="23839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891686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Уровни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психоэмоционального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напряжения</a:t>
            </a:r>
          </a:p>
          <a:p>
            <a:pPr algn="ctr" eaLnBrk="1" hangingPunct="1">
              <a:defRPr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55576" y="1788739"/>
            <a:ext cx="789671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ru-RU" altLang="ru-RU" sz="4400" b="1" i="1" dirty="0">
                <a:solidFill>
                  <a:srgbClr val="002060"/>
                </a:solidFill>
                <a:latin typeface="Monotype Corsiva" pitchFamily="66" charset="0"/>
              </a:rPr>
              <a:t>1</a:t>
            </a:r>
            <a:r>
              <a:rPr lang="ru-RU" alt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altLang="ru-RU" sz="4400" b="1" i="1" dirty="0">
                <a:solidFill>
                  <a:srgbClr val="002060"/>
                </a:solidFill>
                <a:latin typeface="Monotype Corsiva" pitchFamily="66" charset="0"/>
              </a:rPr>
              <a:t>Стресс как оптимальный </a:t>
            </a:r>
            <a:r>
              <a:rPr lang="ru-RU" alt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стимул</a:t>
            </a:r>
            <a:endParaRPr lang="ru-RU" altLang="ru-RU" sz="44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4400" b="1" i="1" dirty="0">
                <a:solidFill>
                  <a:srgbClr val="002060"/>
                </a:solidFill>
                <a:latin typeface="Monotype Corsiva" pitchFamily="66" charset="0"/>
              </a:rPr>
              <a:t>2</a:t>
            </a:r>
            <a:r>
              <a:rPr lang="ru-RU" alt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lang="ru-RU" altLang="ru-RU" sz="4400" b="1" i="1" dirty="0">
                <a:solidFill>
                  <a:srgbClr val="002060"/>
                </a:solidFill>
                <a:latin typeface="Monotype Corsiva" pitchFamily="66" charset="0"/>
              </a:rPr>
              <a:t>Безразличное отношение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b="1" i="1" dirty="0">
                <a:solidFill>
                  <a:srgbClr val="002060"/>
                </a:solidFill>
                <a:latin typeface="Monotype Corsiva" pitchFamily="66" charset="0"/>
              </a:rPr>
              <a:t>3</a:t>
            </a:r>
            <a:r>
              <a:rPr lang="ru-RU" altLang="ru-RU" sz="4400" b="1" i="1" dirty="0" smtClean="0">
                <a:solidFill>
                  <a:srgbClr val="002060"/>
                </a:solidFill>
                <a:latin typeface="Monotype Corsiva" pitchFamily="66" charset="0"/>
              </a:rPr>
              <a:t>. Чрезмерный </a:t>
            </a:r>
            <a:r>
              <a:rPr lang="ru-RU" altLang="ru-RU" sz="4400" b="1" i="1" dirty="0">
                <a:solidFill>
                  <a:srgbClr val="002060"/>
                </a:solidFill>
                <a:latin typeface="Monotype Corsiva" pitchFamily="66" charset="0"/>
              </a:rPr>
              <a:t>стресс</a:t>
            </a:r>
          </a:p>
        </p:txBody>
      </p:sp>
      <p:pic>
        <p:nvPicPr>
          <p:cNvPr id="9" name="Picture 2" descr="C:\Users\W7\Desktop\К презентации\112777314_ege_zvet_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28" y="3822602"/>
            <a:ext cx="2635250" cy="263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6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404664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Стратегия подготовки к экзамену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4375" y="1989138"/>
            <a:ext cx="4000500" cy="3170237"/>
          </a:xfrm>
          <a:prstGeom prst="rect">
            <a:avLst/>
          </a:prstGeom>
          <a:solidFill>
            <a:srgbClr val="FFE3B9">
              <a:alpha val="47842"/>
            </a:srgbClr>
          </a:solidFill>
          <a:ln w="9525">
            <a:solidFill>
              <a:srgbClr val="491A03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71438"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000" dirty="0">
                <a:solidFill>
                  <a:srgbClr val="002060"/>
                </a:solidFill>
                <a:latin typeface="Monotype Corsiva" pitchFamily="66" charset="0"/>
              </a:rPr>
              <a:t>Обеспечить комфортное  рабочее место без отвлекающих  факторов.</a:t>
            </a:r>
          </a:p>
        </p:txBody>
      </p:sp>
      <p:pic>
        <p:nvPicPr>
          <p:cNvPr id="6" name="Picture 8" descr="C:\Users\W7\Desktop\1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2708275" cy="4030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4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884556" y="1047045"/>
            <a:ext cx="8108950" cy="584775"/>
          </a:xfrm>
          <a:prstGeom prst="rect">
            <a:avLst/>
          </a:prstGeom>
          <a:solidFill>
            <a:srgbClr val="FFE3B9">
              <a:alpha val="21176"/>
            </a:srgbClr>
          </a:solidFill>
          <a:ln w="9525">
            <a:solidFill>
              <a:srgbClr val="491A03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Monotype Corsiva" pitchFamily="66" charset="0"/>
              </a:rPr>
              <a:t>С</a:t>
            </a:r>
            <a:r>
              <a:rPr lang="ru-RU" alt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оставить </a:t>
            </a:r>
            <a:r>
              <a:rPr lang="ru-RU" altLang="ru-RU" sz="3200" dirty="0">
                <a:solidFill>
                  <a:srgbClr val="002060"/>
                </a:solidFill>
                <a:latin typeface="Monotype Corsiva" pitchFamily="66" charset="0"/>
              </a:rPr>
              <a:t>план занятий. </a:t>
            </a:r>
          </a:p>
        </p:txBody>
      </p:sp>
      <p:pic>
        <p:nvPicPr>
          <p:cNvPr id="21508" name="Рисунок 3" descr="ani-bird_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4351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66514" y="170423"/>
            <a:ext cx="7005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Стратегия подготовки к экзамену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433744" y="1757641"/>
            <a:ext cx="8527694" cy="584775"/>
          </a:xfrm>
          <a:prstGeom prst="rect">
            <a:avLst/>
          </a:prstGeom>
          <a:solidFill>
            <a:srgbClr val="FFE3B9">
              <a:alpha val="12157"/>
            </a:srgbClr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Monotype Corsiva" pitchFamily="66" charset="0"/>
              </a:rPr>
              <a:t>Начинать  </a:t>
            </a:r>
            <a:r>
              <a:rPr lang="ru-RU" altLang="ru-RU" sz="3200" dirty="0">
                <a:solidFill>
                  <a:srgbClr val="002060"/>
                </a:solidFill>
                <a:latin typeface="Monotype Corsiva" pitchFamily="66" charset="0"/>
              </a:rPr>
              <a:t>подготовку с самого трудного </a:t>
            </a:r>
            <a:r>
              <a:rPr lang="ru-RU" altLang="ru-RU" sz="3200" dirty="0" smtClean="0">
                <a:solidFill>
                  <a:srgbClr val="002060"/>
                </a:solidFill>
                <a:latin typeface="Monotype Corsiva" pitchFamily="66" charset="0"/>
              </a:rPr>
              <a:t>материала. </a:t>
            </a:r>
            <a:endParaRPr lang="ru-RU" alt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3744" y="2541964"/>
            <a:ext cx="8386728" cy="2062103"/>
          </a:xfrm>
          <a:prstGeom prst="rect">
            <a:avLst/>
          </a:prstGeom>
          <a:solidFill>
            <a:srgbClr val="FFE3B9">
              <a:alpha val="10196"/>
            </a:srgbClr>
          </a:solidFill>
          <a:ln w="9525">
            <a:solidFill>
              <a:srgbClr val="491A0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Monotype Corsiva" pitchFamily="66" charset="0"/>
              </a:rPr>
              <a:t>Чередовать </a:t>
            </a:r>
            <a:r>
              <a:rPr lang="ru-RU" altLang="ru-RU" sz="3200" dirty="0">
                <a:solidFill>
                  <a:srgbClr val="002060"/>
                </a:solidFill>
                <a:latin typeface="Monotype Corsiva" pitchFamily="66" charset="0"/>
              </a:rPr>
              <a:t>занятия и отдых: 40 минут занятий, затем 10 минут – перерыв. Во время перерыва можно заняться физическим трудом, сделать зарядку, послушать музыку.</a:t>
            </a:r>
          </a:p>
        </p:txBody>
      </p:sp>
      <p:pic>
        <p:nvPicPr>
          <p:cNvPr id="8" name="Picture 5" descr="C:\Users\W7\Desktop\К презентации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26752"/>
            <a:ext cx="215106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W7\Desktop\К презентации\structure_propertys_image_4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75520"/>
            <a:ext cx="2663527" cy="238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4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24295" y="372296"/>
            <a:ext cx="8171756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400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Физическая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нагрузка</a:t>
            </a:r>
          </a:p>
        </p:txBody>
      </p:sp>
      <p:pic>
        <p:nvPicPr>
          <p:cNvPr id="25603" name="Picture 2" descr="C:\Users\W7\Desktop\К презентации\7b3cf5a5-9800-4e54-9631-38e9dd7c75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4365625" cy="29130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C:\Users\W7\Desktop\К презентации\6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21075"/>
            <a:ext cx="4140200" cy="2911475"/>
          </a:xfrm>
          <a:prstGeom prst="rect">
            <a:avLst/>
          </a:prstGeom>
          <a:noFill/>
          <a:ln w="63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4" descr="C:\Users\W7\Desktop\К презентации\4b3610aisf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6" y="269875"/>
            <a:ext cx="2016125" cy="301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5" descr="C:\Users\W7\Desktop\К презентации\cc6Ds1JmM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05" y="912813"/>
            <a:ext cx="3368675" cy="2374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611560" y="1132728"/>
            <a:ext cx="7379915" cy="3046988"/>
          </a:xfrm>
          <a:prstGeom prst="rect">
            <a:avLst/>
          </a:prstGeom>
          <a:solidFill>
            <a:srgbClr val="FFE3B9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Питание 3-4-разовое, сбалансированное,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калорийное и богатое витаминами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(особенно группы В), минералами.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 меню кисломолочные продукты,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рыба, мясо, овощи и  фрукты.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Больше пить.</a:t>
            </a:r>
          </a:p>
        </p:txBody>
      </p:sp>
      <p:pic>
        <p:nvPicPr>
          <p:cNvPr id="26627" name="Рисунок 11" descr="mil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912938"/>
            <a:ext cx="21907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476375" y="260648"/>
            <a:ext cx="5903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Питание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6629" name="Picture 6" descr="C:\Users\W7\Desktop\veg-image-creative-commons-licen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944938"/>
            <a:ext cx="26638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 descr="C:\Users\W7\Desktop\myasogr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08500"/>
            <a:ext cx="33909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C:\Users\W7\Desktop\fotolia_174217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768850"/>
            <a:ext cx="23764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5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39725" y="1545203"/>
            <a:ext cx="8339138" cy="2246769"/>
          </a:xfrm>
          <a:prstGeom prst="rect">
            <a:avLst/>
          </a:prstGeom>
          <a:solidFill>
            <a:srgbClr val="FFE3B9">
              <a:alpha val="21176"/>
            </a:srgbClr>
          </a:solidFill>
          <a:ln w="9525">
            <a:solidFill>
              <a:srgbClr val="491A03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2400">
                <a:solidFill>
                  <a:srgbClr val="5C2305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Накануне экзамена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ru-RU" sz="3600" dirty="0">
                <a:solidFill>
                  <a:srgbClr val="002060"/>
                </a:solidFill>
                <a:latin typeface="Monotype Corsiva" pitchFamily="66" charset="0"/>
              </a:rPr>
              <a:t>С вечера совершить прогулку, вовремя лечь спать. </a:t>
            </a:r>
            <a:r>
              <a:rPr lang="ru-RU" altLang="ru-RU" sz="3600" dirty="0" smtClean="0">
                <a:solidFill>
                  <a:srgbClr val="002060"/>
                </a:solidFill>
                <a:latin typeface="Monotype Corsiva" pitchFamily="66" charset="0"/>
              </a:rPr>
              <a:t>Собрать </a:t>
            </a:r>
            <a:r>
              <a:rPr lang="ru-RU" altLang="ru-RU" sz="3600" dirty="0">
                <a:solidFill>
                  <a:srgbClr val="002060"/>
                </a:solidFill>
                <a:latin typeface="Monotype Corsiva" pitchFamily="66" charset="0"/>
              </a:rPr>
              <a:t>нужные </a:t>
            </a:r>
            <a:r>
              <a:rPr lang="ru-RU" altLang="ru-RU" sz="3600" dirty="0" smtClean="0">
                <a:solidFill>
                  <a:srgbClr val="002060"/>
                </a:solidFill>
                <a:latin typeface="Monotype Corsiva" pitchFamily="66" charset="0"/>
              </a:rPr>
              <a:t>вещи, </a:t>
            </a:r>
            <a:r>
              <a:rPr lang="ru-RU" altLang="ru-RU" sz="3600" dirty="0">
                <a:solidFill>
                  <a:srgbClr val="002060"/>
                </a:solidFill>
                <a:latin typeface="Monotype Corsiva" pitchFamily="66" charset="0"/>
              </a:rPr>
              <a:t>обязательно положить паспорт, ручку, воду, шоколадку.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357188"/>
            <a:ext cx="9036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Стратегия подготовки к экзамену</a:t>
            </a:r>
          </a:p>
        </p:txBody>
      </p:sp>
      <p:pic>
        <p:nvPicPr>
          <p:cNvPr id="27652" name="Picture 6" descr="C:\Users\W7\Desktop\К презентации\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365625"/>
            <a:ext cx="31210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:\Users\W7\Desktop\image18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256088"/>
            <a:ext cx="36734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3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319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Роль родителей  при подготовке детей к ОГЭ (советы психолога) </vt:lpstr>
      <vt:lpstr>Любой экзамен - испытание,  которое связано с физическим, интеллектуальным и эмоциональным напряжением.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Эмоциональная поддержка</vt:lpstr>
      <vt:lpstr>Презентация PowerPoint</vt:lpstr>
      <vt:lpstr>Презентация PowerPoint</vt:lpstr>
      <vt:lpstr>Методы саморегуляции</vt:lpstr>
      <vt:lpstr>Презентация PowerPoint</vt:lpstr>
      <vt:lpstr>  Спасибо за внимание!   Успехов Вам  и Вашим детям!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родителей  в подготовке детей  к экзаменационному марафону (советы психолога)</dc:title>
  <dc:creator>ЦДиК</dc:creator>
  <cp:lastModifiedBy>ЦДиК</cp:lastModifiedBy>
  <cp:revision>13</cp:revision>
  <dcterms:created xsi:type="dcterms:W3CDTF">2016-04-28T12:10:08Z</dcterms:created>
  <dcterms:modified xsi:type="dcterms:W3CDTF">2017-04-12T12:46:30Z</dcterms:modified>
</cp:coreProperties>
</file>