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Lst>
  <p:notesMasterIdLst>
    <p:notesMasterId r:id="rId15"/>
  </p:notesMasterIdLst>
  <p:sldIdLst>
    <p:sldId id="256" r:id="rId2"/>
    <p:sldId id="257" r:id="rId3"/>
    <p:sldId id="260" r:id="rId4"/>
    <p:sldId id="263" r:id="rId5"/>
    <p:sldId id="264" r:id="rId6"/>
    <p:sldId id="265" r:id="rId7"/>
    <p:sldId id="266" r:id="rId8"/>
    <p:sldId id="267" r:id="rId9"/>
    <p:sldId id="268" r:id="rId10"/>
    <p:sldId id="270" r:id="rId11"/>
    <p:sldId id="271" r:id="rId12"/>
    <p:sldId id="272" r:id="rId13"/>
    <p:sldId id="275" r:id="rId14"/>
  </p:sldIdLst>
  <p:sldSz cx="12192000" cy="6858000"/>
  <p:notesSz cx="6858000" cy="9144000"/>
  <p:embeddedFontLst>
    <p:embeddedFont>
      <p:font typeface="Wingdings 3" panose="05040102010807070707" pitchFamily="18" charset="2"/>
      <p:regular r:id="rId16"/>
    </p:embeddedFont>
    <p:embeddedFont>
      <p:font typeface="Libre Franklin" panose="020B0604020202020204"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E8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381B8-7849-4D3D-81BA-E1AB50446170}">
  <a:tblStyle styleId="{9DF381B8-7849-4D3D-81BA-E1AB504461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9" autoAdjust="0"/>
  </p:normalViewPr>
  <p:slideViewPr>
    <p:cSldViewPr snapToGrid="0">
      <p:cViewPr varScale="1">
        <p:scale>
          <a:sx n="56" d="100"/>
          <a:sy n="56" d="100"/>
        </p:scale>
        <p:origin x="97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5132116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4382020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94345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1289196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14227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15177891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9688958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2402290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0814770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5299114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5537846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2317387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8306847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1245240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5344596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RU" smtClean="0"/>
              <a:t>‹#›</a:t>
            </a:fld>
            <a:endParaRPr lang="ru-RU"/>
          </a:p>
        </p:txBody>
      </p:sp>
      <p:sp>
        <p:nvSpPr>
          <p:cNvPr id="5" name="Date Placeholder 4"/>
          <p:cNvSpPr>
            <a:spLocks noGrp="1"/>
          </p:cNvSpPr>
          <p:nvPr>
            <p:ph type="dt" sz="half" idx="10"/>
          </p:nvPr>
        </p:nvSpPr>
        <p:spPr/>
        <p:txBody>
          <a:bodyPr/>
          <a:lstStyle/>
          <a:p>
            <a:endParaRPr lang="ru-RU"/>
          </a:p>
        </p:txBody>
      </p:sp>
    </p:spTree>
    <p:extLst>
      <p:ext uri="{BB962C8B-B14F-4D97-AF65-F5344CB8AC3E}">
        <p14:creationId xmlns:p14="http://schemas.microsoft.com/office/powerpoint/2010/main" val="37464008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9969884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010"/>
              <a:buNone/>
            </a:pPr>
            <a:r>
              <a:rPr lang="ru-RU" sz="4300" b="1" cap="none" dirty="0">
                <a:solidFill>
                  <a:schemeClr val="dk1"/>
                </a:solidFill>
              </a:rPr>
              <a:t>ФОРМИРОВАНИЕ ФУНКЦИОНАЛЬНОЙ ГРАМОТНОСТИ</a:t>
            </a:r>
            <a:br>
              <a:rPr lang="ru-RU" sz="4300" b="1" cap="none" dirty="0">
                <a:solidFill>
                  <a:schemeClr val="dk1"/>
                </a:solidFill>
              </a:rPr>
            </a:br>
            <a:r>
              <a:rPr lang="ru-RU" sz="4300" b="1" cap="none" dirty="0">
                <a:solidFill>
                  <a:schemeClr val="dk1"/>
                </a:solidFill>
              </a:rPr>
              <a:t>НА УРОКАХ МАТЕМАТИКИ</a:t>
            </a:r>
            <a:endParaRPr dirty="0">
              <a:solidFill>
                <a:schemeClr val="dk1"/>
              </a:solidFill>
            </a:endParaRPr>
          </a:p>
        </p:txBody>
      </p:sp>
      <p:sp>
        <p:nvSpPr>
          <p:cNvPr id="175" name="Google Shape;175;p25"/>
          <p:cNvSpPr/>
          <p:nvPr/>
        </p:nvSpPr>
        <p:spPr>
          <a:xfrm>
            <a:off x="4175052" y="4462887"/>
            <a:ext cx="6096000" cy="1027974"/>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endParaRPr sz="1600" b="0" i="0" u="none" strike="noStrike" cap="none" dirty="0">
              <a:solidFill>
                <a:srgbClr val="6600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p:nvPr/>
        </p:nvSpPr>
        <p:spPr>
          <a:xfrm>
            <a:off x="525517" y="-218152"/>
            <a:ext cx="10962289" cy="590931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b="0" i="0" u="none" strike="noStrike" cap="none"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ru-RU" sz="1800" b="0" i="0" u="none" strike="noStrike" cap="none" dirty="0">
                <a:solidFill>
                  <a:srgbClr val="333333"/>
                </a:solidFill>
                <a:latin typeface="Times New Roman"/>
                <a:ea typeface="Times New Roman"/>
                <a:cs typeface="Times New Roman"/>
                <a:sym typeface="Times New Roman"/>
              </a:rPr>
              <a:t>ОЦЕНКА ВЫЧИСЛЕНИЙ ПРИ РЕШЕНИИ ПРАКТИЧЕСКИХ ЗАДАЧ</a:t>
            </a:r>
            <a:r>
              <a:rPr lang="ru-RU" sz="1800" b="0" i="0" u="none" strike="noStrike" cap="none" dirty="0">
                <a:solidFill>
                  <a:srgbClr val="000000"/>
                </a:solidFill>
                <a:latin typeface="Times New Roman"/>
                <a:ea typeface="Times New Roman"/>
                <a:cs typeface="Times New Roman"/>
                <a:sym typeface="Times New Roman"/>
              </a:rPr>
              <a:t> </a:t>
            </a:r>
            <a:endParaRPr lang="ru-RU" sz="1800" b="0" i="0" u="none" strike="noStrike" cap="none" dirty="0" smtClean="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ru-RU" sz="1800" b="0" i="0" u="none" strike="noStrike" cap="none" dirty="0" smtClean="0">
                <a:solidFill>
                  <a:srgbClr val="000000"/>
                </a:solidFill>
                <a:latin typeface="Times New Roman"/>
                <a:ea typeface="Times New Roman"/>
                <a:cs typeface="Times New Roman"/>
                <a:sym typeface="Times New Roman"/>
              </a:rPr>
              <a:t>Прочтите </a:t>
            </a:r>
            <a:r>
              <a:rPr lang="ru-RU" sz="1800" b="0" i="0" u="none" strike="noStrike" cap="none" dirty="0">
                <a:solidFill>
                  <a:srgbClr val="000000"/>
                </a:solidFill>
                <a:latin typeface="Times New Roman"/>
                <a:ea typeface="Times New Roman"/>
                <a:cs typeface="Times New Roman"/>
                <a:sym typeface="Times New Roman"/>
              </a:rPr>
              <a:t>текст.</a:t>
            </a:r>
            <a:endParaRPr dirty="0"/>
          </a:p>
          <a:p>
            <a:pPr marL="0" marR="0" lvl="0" indent="0" algn="just" rtl="0">
              <a:spcBef>
                <a:spcPts val="0"/>
              </a:spcBef>
              <a:spcAft>
                <a:spcPts val="0"/>
              </a:spcAft>
              <a:buNone/>
            </a:pP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1800" b="0" i="1" u="none" strike="noStrike" cap="none" dirty="0">
                <a:solidFill>
                  <a:srgbClr val="000000"/>
                </a:solidFill>
                <a:latin typeface="Times New Roman"/>
                <a:ea typeface="Times New Roman"/>
                <a:cs typeface="Times New Roman"/>
                <a:sym typeface="Times New Roman"/>
              </a:rPr>
              <a:t>Глубина океанов достигает нескольких километров. Поэтому на дне океана огромное давление. Давление равномерно увеличивается с глубиной и, например, на глубине 10 км составляет около 100 000 000 Па.</a:t>
            </a: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1800" b="0" i="1" u="none" strike="noStrike" cap="none" dirty="0">
                <a:solidFill>
                  <a:srgbClr val="000000"/>
                </a:solidFill>
                <a:latin typeface="Times New Roman"/>
                <a:ea typeface="Times New Roman"/>
                <a:cs typeface="Times New Roman"/>
                <a:sym typeface="Times New Roman"/>
              </a:rPr>
              <a:t>Человек при специальной тренировке может без особых предохранительных средств погружаться на глубины, где давление воды около 800 кПа. На больших глубинах, если не принять специальных мер защиты, грудная клетка человека может не выдержать давления воды.</a:t>
            </a: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1800" b="0" i="1" u="none" strike="noStrike" cap="none" dirty="0">
                <a:solidFill>
                  <a:srgbClr val="000000"/>
                </a:solidFill>
                <a:latin typeface="Times New Roman"/>
                <a:ea typeface="Times New Roman"/>
                <a:cs typeface="Times New Roman"/>
                <a:sym typeface="Times New Roman"/>
              </a:rPr>
              <a:t>На глубине, где давление 900 кПа, водолазы могут опускаться под воду, беря с собой запас сжатого воздуха, накачанного в прочные стальные баллоны. Такое снаряжение называют аквалангом. Аквалангом пользуются и спортсмены-пловцы.</a:t>
            </a: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1800" b="0" i="1" u="none" strike="noStrike" cap="none" dirty="0">
                <a:solidFill>
                  <a:srgbClr val="000000"/>
                </a:solidFill>
                <a:latin typeface="Times New Roman"/>
                <a:ea typeface="Times New Roman"/>
                <a:cs typeface="Times New Roman"/>
                <a:sym typeface="Times New Roman"/>
              </a:rPr>
              <a:t>Для исследования моря на больших глубинах используют батисферы и батискафы. Батисферу опускают в море на стальном тросе со специального корабля. Батискаф не связан тросом с кораблём, он имеет собственный двигатель и может передвигаться на большой глубине в любом направлении.</a:t>
            </a: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1800" b="0" i="0" u="none" strike="noStrike" cap="none" dirty="0">
                <a:solidFill>
                  <a:srgbClr val="000000"/>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r>
              <a:rPr lang="ru-RU" sz="1800" b="0" i="0" u="none" strike="noStrike" cap="none" dirty="0">
                <a:solidFill>
                  <a:srgbClr val="000000"/>
                </a:solidFill>
                <a:latin typeface="Times New Roman"/>
                <a:ea typeface="Times New Roman"/>
                <a:cs typeface="Times New Roman"/>
                <a:sym typeface="Times New Roman"/>
              </a:rPr>
              <a:t>Команде спасателей необходимо погружаться под воду на протяжении 10 минут со скоростью 1 м/с. Сможет ли команда это сделать без особых предохранительных средств? Ответ обоснуйте.</a:t>
            </a:r>
            <a:endParaRPr sz="18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8" name="Google Shape;268;p40"/>
          <p:cNvSpPr/>
          <p:nvPr/>
        </p:nvSpPr>
        <p:spPr>
          <a:xfrm flipH="1">
            <a:off x="541659" y="-1317172"/>
            <a:ext cx="11508827" cy="8987051"/>
          </a:xfrm>
          <a:prstGeom prst="rect">
            <a:avLst/>
          </a:prstGeom>
          <a:noFill/>
          <a:ln>
            <a:noFill/>
          </a:ln>
        </p:spPr>
        <p:txBody>
          <a:bodyPr spcFirstLastPara="1" wrap="square" lIns="0" tIns="38075" rIns="0" bIns="38075" anchor="ctr" anchorCtr="0">
            <a:noAutofit/>
          </a:bodyPr>
          <a:lstStyle/>
          <a:p>
            <a:pPr marL="0" marR="0" lvl="0" indent="0" algn="ctr" rtl="0">
              <a:spcBef>
                <a:spcPts val="0"/>
              </a:spcBef>
              <a:spcAft>
                <a:spcPts val="0"/>
              </a:spcAft>
              <a:buNone/>
            </a:pPr>
            <a:endParaRPr dirty="0"/>
          </a:p>
          <a:p>
            <a:pPr marL="0" marR="0" lvl="0" indent="0" algn="ctr" rtl="0">
              <a:spcBef>
                <a:spcPts val="0"/>
              </a:spcBef>
              <a:spcAft>
                <a:spcPts val="0"/>
              </a:spcAft>
              <a:buNone/>
            </a:pPr>
            <a:r>
              <a:rPr lang="ru-RU" sz="1800" b="0" i="0" u="none" strike="noStrike" cap="none" dirty="0" smtClean="0">
                <a:solidFill>
                  <a:srgbClr val="333333"/>
                </a:solidFill>
                <a:latin typeface="Times New Roman"/>
                <a:ea typeface="Times New Roman"/>
                <a:cs typeface="Times New Roman"/>
                <a:sym typeface="Times New Roman"/>
              </a:rPr>
              <a:t>ПРЕДСТАВЛЕНИЕ </a:t>
            </a:r>
            <a:r>
              <a:rPr lang="ru-RU" sz="1800" b="0" i="0" u="none" strike="noStrike" cap="none" dirty="0">
                <a:solidFill>
                  <a:srgbClr val="333333"/>
                </a:solidFill>
                <a:latin typeface="Times New Roman"/>
                <a:ea typeface="Times New Roman"/>
                <a:cs typeface="Times New Roman"/>
                <a:sym typeface="Times New Roman"/>
              </a:rPr>
              <a:t>ДАННЫХ В ВИДЕ ГРАФИКОВ </a:t>
            </a: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800"/>
              <a:buFont typeface="Times New Roman"/>
              <a:buNone/>
            </a:pPr>
            <a:r>
              <a:rPr lang="ru-RU" sz="1800" b="0" i="0" u="none" strike="noStrike" cap="none" dirty="0">
                <a:solidFill>
                  <a:srgbClr val="000000"/>
                </a:solidFill>
                <a:latin typeface="Times New Roman"/>
                <a:ea typeface="Times New Roman"/>
                <a:cs typeface="Times New Roman"/>
                <a:sym typeface="Times New Roman"/>
              </a:rPr>
              <a:t> Прочтите текст.</a:t>
            </a:r>
            <a:endParaRPr dirty="0"/>
          </a:p>
          <a:p>
            <a:pPr marL="0" marR="0" lvl="0" indent="0" algn="just" rtl="0">
              <a:lnSpc>
                <a:spcPct val="100000"/>
              </a:lnSpc>
              <a:spcBef>
                <a:spcPts val="0"/>
              </a:spcBef>
              <a:spcAft>
                <a:spcPts val="0"/>
              </a:spcAft>
              <a:buClr>
                <a:srgbClr val="000000"/>
              </a:buClr>
              <a:buSzPts val="1800"/>
              <a:buFont typeface="Times New Roman"/>
              <a:buNone/>
            </a:pPr>
            <a:r>
              <a:rPr lang="ru-RU" sz="1800" b="0" i="1" u="none" strike="noStrike" cap="none" dirty="0">
                <a:solidFill>
                  <a:srgbClr val="000000"/>
                </a:solidFill>
                <a:latin typeface="Times New Roman"/>
                <a:ea typeface="Times New Roman"/>
                <a:cs typeface="Times New Roman"/>
                <a:sym typeface="Times New Roman"/>
              </a:rPr>
              <a:t>К трём часам дня 25 августа воздух прогрелся до +27°С, а затем температура начала быстро снижаться и за три часа опустилась на 9 градусов. Повеяло вечерней прохладой. Температура опускалась всё медленнее, и к девяти часам вечера воздух остыл до 15°. К полуночи неожиданно потеплело на 3 градуса, но ветер снова сменил направление, и к 3 часам ночи температура воздуха опустилась до 12 градусов, а к восходу (в 6 часов утра) похолодало ещё на 3 градуса. Когда рассвело, воздух снова начал прогреваться, но такой жары, как накануне, 26 августа, уже не случилось: в полдень было пасмурно, и термометры показывали всего 15°С, а в 15:00 температура оказалась на 6 градусов ниже, чем в это же время накануне.</a:t>
            </a:r>
            <a:endParaRPr sz="18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800"/>
              <a:buFont typeface="Times New Roman"/>
              <a:buNone/>
            </a:pPr>
            <a:r>
              <a:rPr lang="ru-RU" sz="1800" b="0" i="0" u="none" strike="noStrike" cap="none" dirty="0">
                <a:solidFill>
                  <a:srgbClr val="000000"/>
                </a:solidFill>
                <a:latin typeface="Times New Roman"/>
                <a:ea typeface="Times New Roman"/>
                <a:cs typeface="Times New Roman"/>
                <a:sym typeface="Times New Roman"/>
              </a:rPr>
              <a:t>По описанию постройте схематично график изменения температуры в течение суток с 15:00 25 августа до 15:00 26 августа.</a:t>
            </a:r>
            <a:endParaRPr dirty="0"/>
          </a:p>
          <a:p>
            <a:pPr marL="0" marR="0" lvl="0" indent="0" algn="just" rtl="0">
              <a:lnSpc>
                <a:spcPct val="100000"/>
              </a:lnSpc>
              <a:spcBef>
                <a:spcPts val="0"/>
              </a:spcBef>
              <a:spcAft>
                <a:spcPts val="0"/>
              </a:spcAft>
              <a:buClr>
                <a:srgbClr val="000000"/>
              </a:buClr>
              <a:buSzPts val="1100"/>
              <a:buFont typeface="Times New Roman"/>
              <a:buNone/>
            </a:pPr>
            <a:r>
              <a:rPr lang="ru-RU" sz="1100" b="0" i="0" u="none" strike="noStrike" cap="none" dirty="0">
                <a:solidFill>
                  <a:srgbClr val="000000"/>
                </a:solidFill>
                <a:latin typeface="Times New Roman"/>
                <a:ea typeface="Times New Roman"/>
                <a:cs typeface="Times New Roman"/>
                <a:sym typeface="Times New Roman"/>
              </a:rPr>
              <a:t>  </a:t>
            </a:r>
            <a:r>
              <a:rPr lang="ru-RU" sz="21000" b="0" i="0" u="none" strike="noStrike" cap="none" dirty="0">
                <a:solidFill>
                  <a:srgbClr val="000000"/>
                </a:solidFill>
                <a:latin typeface="Times New Roman"/>
                <a:ea typeface="Times New Roman"/>
                <a:cs typeface="Times New Roman"/>
                <a:sym typeface="Times New Roman"/>
              </a:rPr>
              <a:t> </a:t>
            </a:r>
            <a:r>
              <a:rPr lang="ru-RU" sz="1100" b="0" i="0" u="none" strike="noStrike" cap="none" dirty="0">
                <a:solidFill>
                  <a:srgbClr val="000000"/>
                </a:solidFill>
                <a:latin typeface="Times New Roman"/>
                <a:ea typeface="Times New Roman"/>
                <a:cs typeface="Times New Roman"/>
                <a:sym typeface="Times New Roman"/>
              </a:rPr>
              <a:t>                                                                                                                                              </a:t>
            </a:r>
            <a:endParaRPr dirty="0"/>
          </a:p>
        </p:txBody>
      </p:sp>
      <p:pic>
        <p:nvPicPr>
          <p:cNvPr id="269" name="Google Shape;269;p40" descr="https://math7-vpr.sdamgia.ru/get_file?id=36431&amp;png=1"/>
          <p:cNvPicPr preferRelativeResize="0"/>
          <p:nvPr/>
        </p:nvPicPr>
        <p:blipFill rotWithShape="1">
          <a:blip r:embed="rId3">
            <a:alphaModFix/>
          </a:blip>
          <a:srcRect/>
          <a:stretch/>
        </p:blipFill>
        <p:spPr>
          <a:xfrm>
            <a:off x="1926772" y="3102429"/>
            <a:ext cx="8403079" cy="3596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aphicFrame>
        <p:nvGraphicFramePr>
          <p:cNvPr id="275" name="Google Shape;275;p41"/>
          <p:cNvGraphicFramePr/>
          <p:nvPr>
            <p:extLst>
              <p:ext uri="{D42A27DB-BD31-4B8C-83A1-F6EECF244321}">
                <p14:modId xmlns:p14="http://schemas.microsoft.com/office/powerpoint/2010/main" val="2389262693"/>
              </p:ext>
            </p:extLst>
          </p:nvPr>
        </p:nvGraphicFramePr>
        <p:xfrm>
          <a:off x="1513110" y="2471056"/>
          <a:ext cx="9198432" cy="3931254"/>
        </p:xfrm>
        <a:graphic>
          <a:graphicData uri="http://schemas.openxmlformats.org/drawingml/2006/table">
            <a:tbl>
              <a:tblPr>
                <a:noFill/>
                <a:tableStyleId>{9DF381B8-7849-4D3D-81BA-E1AB50446170}</a:tableStyleId>
              </a:tblPr>
              <a:tblGrid>
                <a:gridCol w="2299608">
                  <a:extLst>
                    <a:ext uri="{9D8B030D-6E8A-4147-A177-3AD203B41FA5}">
                      <a16:colId xmlns:a16="http://schemas.microsoft.com/office/drawing/2014/main" val="20000"/>
                    </a:ext>
                  </a:extLst>
                </a:gridCol>
                <a:gridCol w="2299608">
                  <a:extLst>
                    <a:ext uri="{9D8B030D-6E8A-4147-A177-3AD203B41FA5}">
                      <a16:colId xmlns:a16="http://schemas.microsoft.com/office/drawing/2014/main" val="20001"/>
                    </a:ext>
                  </a:extLst>
                </a:gridCol>
                <a:gridCol w="2299608">
                  <a:extLst>
                    <a:ext uri="{9D8B030D-6E8A-4147-A177-3AD203B41FA5}">
                      <a16:colId xmlns:a16="http://schemas.microsoft.com/office/drawing/2014/main" val="20002"/>
                    </a:ext>
                  </a:extLst>
                </a:gridCol>
                <a:gridCol w="2299608">
                  <a:extLst>
                    <a:ext uri="{9D8B030D-6E8A-4147-A177-3AD203B41FA5}">
                      <a16:colId xmlns:a16="http://schemas.microsoft.com/office/drawing/2014/main" val="20003"/>
                    </a:ext>
                  </a:extLst>
                </a:gridCol>
              </a:tblGrid>
              <a:tr h="689781">
                <a:tc>
                  <a:txBody>
                    <a:bodyPr/>
                    <a:lstStyle/>
                    <a:p>
                      <a:pPr marL="0" marR="0" lvl="0" indent="0" algn="l" rtl="0">
                        <a:spcBef>
                          <a:spcPts val="0"/>
                        </a:spcBef>
                        <a:spcAft>
                          <a:spcPts val="0"/>
                        </a:spcAft>
                        <a:buNone/>
                      </a:pPr>
                      <a:r>
                        <a:rPr lang="ru-RU" sz="1800" b="1" u="none" strike="noStrike" cap="none" dirty="0">
                          <a:solidFill>
                            <a:srgbClr val="000000"/>
                          </a:solidFill>
                          <a:latin typeface="times new roman"/>
                          <a:ea typeface="times new roman"/>
                          <a:cs typeface="times new roman"/>
                          <a:sym typeface="times new roman"/>
                        </a:rPr>
                        <a:t>Наименование продукта</a:t>
                      </a:r>
                      <a:r>
                        <a:rPr lang="ru-RU" sz="1800" u="none" strike="noStrike" cap="none" dirty="0">
                          <a:solidFill>
                            <a:srgbClr val="000000"/>
                          </a:solidFill>
                          <a:latin typeface="times new roman"/>
                          <a:ea typeface="times new roman"/>
                          <a:cs typeface="times new roman"/>
                          <a:sym typeface="times new roman"/>
                        </a:rPr>
                        <a:t>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b="1" u="none" strike="noStrike" cap="none" dirty="0">
                          <a:solidFill>
                            <a:srgbClr val="000000"/>
                          </a:solidFill>
                          <a:latin typeface="times new roman"/>
                          <a:ea typeface="times new roman"/>
                          <a:cs typeface="times new roman"/>
                          <a:sym typeface="times new roman"/>
                        </a:rPr>
                        <a:t>Тверь</a:t>
                      </a:r>
                      <a:r>
                        <a:rPr lang="ru-RU" sz="1800" u="none" strike="noStrike" cap="none" dirty="0">
                          <a:solidFill>
                            <a:srgbClr val="000000"/>
                          </a:solidFill>
                          <a:latin typeface="times new roman"/>
                          <a:ea typeface="times new roman"/>
                          <a:cs typeface="times new roman"/>
                          <a:sym typeface="times new roman"/>
                        </a:rPr>
                        <a:t>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b="1" u="none" strike="noStrike" cap="none">
                          <a:solidFill>
                            <a:srgbClr val="000000"/>
                          </a:solidFill>
                          <a:latin typeface="times new roman"/>
                          <a:ea typeface="times new roman"/>
                          <a:cs typeface="times new roman"/>
                          <a:sym typeface="times new roman"/>
                        </a:rPr>
                        <a:t>Липецк</a:t>
                      </a:r>
                      <a:r>
                        <a:rPr lang="ru-RU" sz="1800" u="none" strike="noStrike" cap="none">
                          <a:solidFill>
                            <a:srgbClr val="000000"/>
                          </a:solidFill>
                          <a:latin typeface="times new roman"/>
                          <a:ea typeface="times new roman"/>
                          <a:cs typeface="times new roman"/>
                          <a:sym typeface="times new roman"/>
                        </a:rPr>
                        <a:t>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b="1" u="none" strike="noStrike" cap="none">
                          <a:solidFill>
                            <a:srgbClr val="000000"/>
                          </a:solidFill>
                          <a:latin typeface="times new roman"/>
                          <a:ea typeface="times new roman"/>
                          <a:cs typeface="times new roman"/>
                          <a:sym typeface="times new roman"/>
                        </a:rPr>
                        <a:t>Барнаул</a:t>
                      </a:r>
                      <a:r>
                        <a:rPr lang="ru-RU" sz="1800" u="none" strike="noStrike" cap="none">
                          <a:solidFill>
                            <a:srgbClr val="000000"/>
                          </a:solidFill>
                          <a:latin typeface="times new roman"/>
                          <a:ea typeface="times new roman"/>
                          <a:cs typeface="times new roman"/>
                          <a:sym typeface="times new roman"/>
                        </a:rPr>
                        <a:t>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89781">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Пшеничный хлеб (батон)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11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12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14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0710">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Молоко (1 литр)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26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23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25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0710">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Картофель (1 кг)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9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13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16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0710">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Сыр (1 кг)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240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215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260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9781">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Мясо (говядина) (1 кг)</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260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280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300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89781">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Подсолнечное масло (1 литр)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a:solidFill>
                            <a:srgbClr val="000000"/>
                          </a:solidFill>
                          <a:latin typeface="times new roman"/>
                          <a:ea typeface="times new roman"/>
                          <a:cs typeface="times new roman"/>
                          <a:sym typeface="times new roman"/>
                        </a:rPr>
                        <a:t>38 </a:t>
                      </a:r>
                      <a:endParaRPr sz="180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44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ru-RU" sz="1800" u="none" strike="noStrike" cap="none" dirty="0">
                          <a:solidFill>
                            <a:srgbClr val="000000"/>
                          </a:solidFill>
                          <a:latin typeface="times new roman"/>
                          <a:ea typeface="times new roman"/>
                          <a:cs typeface="times new roman"/>
                          <a:sym typeface="times new roman"/>
                        </a:rPr>
                        <a:t>50 </a:t>
                      </a:r>
                      <a:endParaRPr sz="1800" dirty="0"/>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76" name="Google Shape;276;p41"/>
          <p:cNvSpPr/>
          <p:nvPr/>
        </p:nvSpPr>
        <p:spPr>
          <a:xfrm>
            <a:off x="688803" y="-188851"/>
            <a:ext cx="10531366" cy="2769989"/>
          </a:xfrm>
          <a:prstGeom prst="rect">
            <a:avLst/>
          </a:prstGeom>
          <a:noFill/>
          <a:ln>
            <a:noFill/>
          </a:ln>
        </p:spPr>
        <p:txBody>
          <a:bodyPr spcFirstLastPara="1" wrap="square" lIns="91425" tIns="45700" rIns="91425" bIns="45700" anchor="ctr" anchorCtr="0">
            <a:noAutofit/>
          </a:bodyPr>
          <a:lstStyle/>
          <a:p>
            <a:pPr marL="0" marR="0" lvl="0" indent="190500" algn="ctr" rtl="0">
              <a:spcBef>
                <a:spcPts val="0"/>
              </a:spcBef>
              <a:spcAft>
                <a:spcPts val="0"/>
              </a:spcAft>
              <a:buNone/>
            </a:pPr>
            <a:r>
              <a:rPr lang="ru-RU" sz="1800" b="0" i="0" u="none" strike="noStrike" cap="none" dirty="0" smtClean="0">
                <a:solidFill>
                  <a:srgbClr val="333333"/>
                </a:solidFill>
                <a:latin typeface="Times New Roman"/>
                <a:ea typeface="Times New Roman"/>
                <a:cs typeface="Times New Roman"/>
                <a:sym typeface="Times New Roman"/>
              </a:rPr>
              <a:t>ОЦЕНКА </a:t>
            </a:r>
            <a:r>
              <a:rPr lang="ru-RU" sz="1800" b="0" i="0" u="none" strike="noStrike" cap="none" dirty="0">
                <a:solidFill>
                  <a:srgbClr val="333333"/>
                </a:solidFill>
                <a:latin typeface="Times New Roman"/>
                <a:ea typeface="Times New Roman"/>
                <a:cs typeface="Times New Roman"/>
                <a:sym typeface="Times New Roman"/>
              </a:rPr>
              <a:t>ВЫЧИСЛЕНИЙ ПРИ РЕШЕНИИ ПРАКТИЧЕСКИХ ЗАДАЧ</a:t>
            </a:r>
            <a:endParaRPr sz="1800" b="0" i="0" u="none" strike="noStrike" cap="none" dirty="0">
              <a:solidFill>
                <a:srgbClr val="000000"/>
              </a:solidFill>
              <a:latin typeface="Times New Roman"/>
              <a:ea typeface="Times New Roman"/>
              <a:cs typeface="Times New Roman"/>
              <a:sym typeface="Times New Roman"/>
            </a:endParaRPr>
          </a:p>
          <a:p>
            <a:pPr marL="0" marR="0" lvl="0" indent="190500" algn="l" rtl="0">
              <a:lnSpc>
                <a:spcPct val="100000"/>
              </a:lnSpc>
              <a:spcBef>
                <a:spcPts val="0"/>
              </a:spcBef>
              <a:spcAft>
                <a:spcPts val="0"/>
              </a:spcAft>
              <a:buClr>
                <a:srgbClr val="000000"/>
              </a:buClr>
              <a:buSzPts val="1800"/>
              <a:buFont typeface="Times New Roman"/>
              <a:buNone/>
            </a:pPr>
            <a:r>
              <a:rPr lang="ru-RU" sz="1800" b="0" i="0" u="none" strike="noStrike" cap="none" dirty="0">
                <a:solidFill>
                  <a:srgbClr val="000000"/>
                </a:solidFill>
                <a:latin typeface="Times New Roman"/>
                <a:ea typeface="Times New Roman"/>
                <a:cs typeface="Times New Roman"/>
                <a:sym typeface="Times New Roman"/>
              </a:rPr>
              <a:t>2. В таблице указаны средние цены (в рублях) на некоторые основные продукты питания в трех городах России (по данным на начало 2010 года)</a:t>
            </a:r>
            <a:endParaRPr sz="1800" b="0" i="0" u="none" strike="noStrike" cap="none" dirty="0">
              <a:solidFill>
                <a:schemeClr val="dk1"/>
              </a:solidFill>
              <a:latin typeface="Times New Roman"/>
              <a:ea typeface="Times New Roman"/>
              <a:cs typeface="Times New Roman"/>
              <a:sym typeface="Times New Roman"/>
            </a:endParaRPr>
          </a:p>
          <a:p>
            <a:pPr marL="0" marR="0" lvl="0" indent="190500" algn="l" rtl="0">
              <a:lnSpc>
                <a:spcPct val="100000"/>
              </a:lnSpc>
              <a:spcBef>
                <a:spcPts val="0"/>
              </a:spcBef>
              <a:spcAft>
                <a:spcPts val="0"/>
              </a:spcAft>
              <a:buClr>
                <a:srgbClr val="000000"/>
              </a:buClr>
              <a:buSzPts val="1800"/>
              <a:buFont typeface="Times New Roman"/>
              <a:buNone/>
            </a:pPr>
            <a:r>
              <a:rPr lang="ru-RU" sz="1800" b="0" i="0" u="none" strike="noStrike" cap="none" dirty="0">
                <a:solidFill>
                  <a:srgbClr val="000000"/>
                </a:solidFill>
                <a:latin typeface="Times New Roman"/>
                <a:ea typeface="Times New Roman"/>
                <a:cs typeface="Times New Roman"/>
                <a:sym typeface="Times New Roman"/>
              </a:rPr>
              <a:t>Определите, в каком из этих городов окажется самым дешевым следующий набор продуктов: </a:t>
            </a:r>
            <a:endParaRPr lang="ru-RU" sz="1800" b="0" i="0" u="none" strike="noStrike" cap="none" dirty="0" smtClean="0">
              <a:solidFill>
                <a:srgbClr val="000000"/>
              </a:solidFill>
              <a:latin typeface="Times New Roman"/>
              <a:ea typeface="Times New Roman"/>
              <a:cs typeface="Times New Roman"/>
              <a:sym typeface="Times New Roman"/>
            </a:endParaRPr>
          </a:p>
          <a:p>
            <a:pPr marL="0" marR="0" lvl="0" indent="190500" algn="l" rtl="0">
              <a:lnSpc>
                <a:spcPct val="100000"/>
              </a:lnSpc>
              <a:spcBef>
                <a:spcPts val="0"/>
              </a:spcBef>
              <a:spcAft>
                <a:spcPts val="0"/>
              </a:spcAft>
              <a:buClr>
                <a:srgbClr val="000000"/>
              </a:buClr>
              <a:buSzPts val="1800"/>
              <a:buFont typeface="Times New Roman"/>
              <a:buNone/>
            </a:pPr>
            <a:r>
              <a:rPr lang="ru-RU" sz="1800" b="0" i="0" u="none" strike="noStrike" cap="none" dirty="0" smtClean="0">
                <a:solidFill>
                  <a:srgbClr val="000000"/>
                </a:solidFill>
                <a:latin typeface="Times New Roman"/>
                <a:ea typeface="Times New Roman"/>
                <a:cs typeface="Times New Roman"/>
                <a:sym typeface="Times New Roman"/>
              </a:rPr>
              <a:t>2 </a:t>
            </a:r>
            <a:r>
              <a:rPr lang="ru-RU" sz="1800" b="0" i="0" u="none" strike="noStrike" cap="none" dirty="0">
                <a:solidFill>
                  <a:srgbClr val="000000"/>
                </a:solidFill>
                <a:latin typeface="Times New Roman"/>
                <a:ea typeface="Times New Roman"/>
                <a:cs typeface="Times New Roman"/>
                <a:sym typeface="Times New Roman"/>
              </a:rPr>
              <a:t>батона пшеничного хлеба, 3 кг картофеля, 1,5 кг говядины, 1 л подсолнечного масла. </a:t>
            </a:r>
            <a:endParaRPr dirty="0"/>
          </a:p>
          <a:p>
            <a:pPr marL="0" marR="0" lvl="0" indent="19050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Times New Roman"/>
              <a:ea typeface="Times New Roman"/>
              <a:cs typeface="Times New Roman"/>
              <a:sym typeface="Times New Roman"/>
            </a:endParaRPr>
          </a:p>
          <a:p>
            <a:pPr marL="0" marR="0" lvl="0" indent="190500" algn="l" rtl="0">
              <a:lnSpc>
                <a:spcPct val="100000"/>
              </a:lnSpc>
              <a:spcBef>
                <a:spcPts val="0"/>
              </a:spcBef>
              <a:spcAft>
                <a:spcPts val="0"/>
              </a:spcAft>
              <a:buClr>
                <a:srgbClr val="000000"/>
              </a:buClr>
              <a:buSzPts val="1800"/>
              <a:buFont typeface="Times New Roman"/>
              <a:buNone/>
            </a:pPr>
            <a:r>
              <a:rPr lang="ru-RU" sz="1800" b="0" i="0" u="none" strike="noStrike" cap="none" dirty="0">
                <a:solidFill>
                  <a:srgbClr val="000000"/>
                </a:solidFill>
                <a:latin typeface="Times New Roman"/>
                <a:ea typeface="Times New Roman"/>
                <a:cs typeface="Times New Roman"/>
                <a:sym typeface="Times New Roman"/>
              </a:rPr>
              <a:t>В ответ запишите стоимость данного набора продуктов в этом городе (в рублях).</a:t>
            </a:r>
            <a:endParaRPr sz="1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391887"/>
            <a:ext cx="10972800" cy="533400"/>
          </a:xfrm>
        </p:spPr>
        <p:txBody>
          <a:bodyPr/>
          <a:lstStyle/>
          <a:p>
            <a:pPr marL="0" indent="0">
              <a:buNone/>
            </a:pPr>
            <a:r>
              <a:rPr lang="ru-RU" dirty="0" smtClean="0"/>
              <a:t>                          ПРАКТИКО-ОРИЕНТИРОВАННЫЕ ЗАДАЧИ</a:t>
            </a:r>
            <a:endParaRPr lang="ru-RU" dirty="0"/>
          </a:p>
        </p:txBody>
      </p:sp>
      <p:pic>
        <p:nvPicPr>
          <p:cNvPr id="5" name="Рисунок 4"/>
          <p:cNvPicPr>
            <a:picLocks noChangeAspect="1"/>
          </p:cNvPicPr>
          <p:nvPr/>
        </p:nvPicPr>
        <p:blipFill>
          <a:blip r:embed="rId2"/>
          <a:stretch>
            <a:fillRect/>
          </a:stretch>
        </p:blipFill>
        <p:spPr>
          <a:xfrm>
            <a:off x="5201085" y="2928257"/>
            <a:ext cx="6885647" cy="3419173"/>
          </a:xfrm>
          <a:prstGeom prst="rect">
            <a:avLst/>
          </a:prstGeom>
        </p:spPr>
      </p:pic>
      <p:pic>
        <p:nvPicPr>
          <p:cNvPr id="4" name="Рисунок 3"/>
          <p:cNvPicPr>
            <a:picLocks noChangeAspect="1"/>
          </p:cNvPicPr>
          <p:nvPr/>
        </p:nvPicPr>
        <p:blipFill>
          <a:blip r:embed="rId3"/>
          <a:stretch>
            <a:fillRect/>
          </a:stretch>
        </p:blipFill>
        <p:spPr>
          <a:xfrm>
            <a:off x="291736" y="925287"/>
            <a:ext cx="5493645" cy="2713325"/>
          </a:xfrm>
          <a:prstGeom prst="rect">
            <a:avLst/>
          </a:prstGeom>
        </p:spPr>
      </p:pic>
    </p:spTree>
    <p:extLst>
      <p:ext uri="{BB962C8B-B14F-4D97-AF65-F5344CB8AC3E}">
        <p14:creationId xmlns:p14="http://schemas.microsoft.com/office/powerpoint/2010/main" val="359784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6"/>
          <p:cNvSpPr txBox="1">
            <a:spLocks noGrp="1"/>
          </p:cNvSpPr>
          <p:nvPr>
            <p:ph idx="1"/>
          </p:nvPr>
        </p:nvSpPr>
        <p:spPr>
          <a:xfrm>
            <a:off x="653143" y="1077687"/>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0000"/>
              </a:buClr>
              <a:buSzPts val="1800"/>
              <a:buNone/>
            </a:pPr>
            <a:r>
              <a:rPr lang="ru-RU" sz="1800" b="1">
                <a:solidFill>
                  <a:srgbClr val="FF0000"/>
                </a:solidFill>
              </a:rPr>
              <a:t>•</a:t>
            </a:r>
            <a:r>
              <a:rPr lang="ru-RU" sz="1800" b="1">
                <a:solidFill>
                  <a:srgbClr val="000000"/>
                </a:solidFill>
              </a:rPr>
              <a:t> </a:t>
            </a:r>
            <a:r>
              <a:rPr lang="ru-RU" sz="2800" b="1" i="1">
                <a:solidFill>
                  <a:srgbClr val="FF0000"/>
                </a:solidFill>
                <a:latin typeface="Times New Roman"/>
                <a:ea typeface="Times New Roman"/>
                <a:cs typeface="Times New Roman"/>
                <a:sym typeface="Times New Roman"/>
              </a:rPr>
              <a:t>Функциональная грамотность </a:t>
            </a:r>
            <a:r>
              <a:rPr lang="ru-RU" sz="2800" b="1" i="1">
                <a:solidFill>
                  <a:srgbClr val="09304A"/>
                </a:solidFill>
                <a:latin typeface="Times New Roman"/>
                <a:ea typeface="Times New Roman"/>
                <a:cs typeface="Times New Roman"/>
                <a:sym typeface="Times New Roman"/>
              </a:rPr>
              <a:t>рассматривается как способность использовать все постоянно приобретаемые в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a:t>
            </a:r>
            <a:endParaRPr/>
          </a:p>
          <a:p>
            <a:pPr marL="0" lvl="0" indent="0" algn="l" rtl="0">
              <a:spcBef>
                <a:spcPts val="0"/>
              </a:spcBef>
              <a:spcAft>
                <a:spcPts val="0"/>
              </a:spcAft>
              <a:buClr>
                <a:srgbClr val="FF0000"/>
              </a:buClr>
              <a:buSzPts val="2800"/>
              <a:buNone/>
            </a:pPr>
            <a:r>
              <a:rPr lang="ru-RU" sz="2800" b="1" i="1">
                <a:solidFill>
                  <a:srgbClr val="FF0000"/>
                </a:solidFill>
                <a:latin typeface="Times New Roman"/>
                <a:ea typeface="Times New Roman"/>
                <a:cs typeface="Times New Roman"/>
                <a:sym typeface="Times New Roman"/>
              </a:rPr>
              <a:t>• Основные признаки функционально грамотной личности - </a:t>
            </a:r>
            <a:r>
              <a:rPr lang="ru-RU" sz="2800" b="1" i="1">
                <a:solidFill>
                  <a:srgbClr val="09304A"/>
                </a:solidFill>
                <a:latin typeface="Times New Roman"/>
                <a:ea typeface="Times New Roman"/>
                <a:cs typeface="Times New Roman"/>
                <a:sym typeface="Times New Roman"/>
              </a:rPr>
              <a:t>это человек самостоятельный, познающий и умеющий жить среди людей, обладающий определёнными качествами, ключевыми компетенциями</a:t>
            </a:r>
            <a:r>
              <a:rPr lang="ru-RU" sz="1800" b="1" i="1">
                <a:solidFill>
                  <a:srgbClr val="09304A"/>
                </a:solidFill>
              </a:rPr>
              <a:t>.</a:t>
            </a:r>
            <a:endParaRPr/>
          </a:p>
          <a:p>
            <a:pPr marL="342900" lvl="0" indent="-200660" algn="l" rtl="0">
              <a:spcBef>
                <a:spcPts val="640"/>
              </a:spcBef>
              <a:spcAft>
                <a:spcPts val="0"/>
              </a:spcAft>
              <a:buSzPts val="22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9"/>
          <p:cNvSpPr txBox="1">
            <a:spLocks noGrp="1"/>
          </p:cNvSpPr>
          <p:nvPr>
            <p:ph idx="1"/>
          </p:nvPr>
        </p:nvSpPr>
        <p:spPr>
          <a:xfrm>
            <a:off x="5990897" y="2651235"/>
            <a:ext cx="5927834" cy="400181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40"/>
              <a:buNone/>
            </a:pPr>
            <a:r>
              <a:rPr lang="ru-RU" dirty="0">
                <a:solidFill>
                  <a:srgbClr val="212121"/>
                </a:solidFill>
                <a:latin typeface="Times New Roman"/>
                <a:ea typeface="Times New Roman"/>
                <a:cs typeface="Times New Roman"/>
                <a:sym typeface="Times New Roman"/>
              </a:rPr>
              <a:t>Формирование функциональной грамотности школьников на уроках математики возможно через решение нестандартных задач; решение задач, которые требуют приближенных методов вычисления или оценки данных величин.</a:t>
            </a:r>
            <a:endParaRPr dirty="0">
              <a:latin typeface="Times New Roman"/>
              <a:ea typeface="Times New Roman"/>
              <a:cs typeface="Times New Roman"/>
              <a:sym typeface="Times New Roman"/>
            </a:endParaRPr>
          </a:p>
        </p:txBody>
      </p:sp>
      <p:pic>
        <p:nvPicPr>
          <p:cNvPr id="1026" name="Picture 2" descr="https://avatars.mds.yandex.net/i?id=2e96f4a81d1892e1506f19731c5a5334-5427399-images-thumbs&amp;ref=rim&amp;n=33&amp;w=336&amp;h=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15" y="935421"/>
            <a:ext cx="4756213" cy="31849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214"/>
        <p:cNvGrpSpPr/>
        <p:nvPr/>
      </p:nvGrpSpPr>
      <p:grpSpPr>
        <a:xfrm>
          <a:off x="0" y="0"/>
          <a:ext cx="0" cy="0"/>
          <a:chOff x="0" y="0"/>
          <a:chExt cx="0" cy="0"/>
        </a:xfrm>
      </p:grpSpPr>
      <p:pic>
        <p:nvPicPr>
          <p:cNvPr id="2050" name="Picture 2" descr="https://avatars.mds.yandex.net/get-zen_doc/3420563/pub_60e95e68563f12511565891e_60e9651d563f12511575fbfa/scale_1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44" y="0"/>
            <a:ext cx="12591392" cy="7514897"/>
          </a:xfrm>
          <a:prstGeom prst="rect">
            <a:avLst/>
          </a:prstGeom>
          <a:noFill/>
          <a:extLst>
            <a:ext uri="{909E8E84-426E-40DD-AFC4-6F175D3DCCD1}">
              <a14:hiddenFill xmlns:a14="http://schemas.microsoft.com/office/drawing/2010/main">
                <a:solidFill>
                  <a:srgbClr val="FFFFFF"/>
                </a:solidFill>
              </a14:hiddenFill>
            </a:ext>
          </a:extLst>
        </p:spPr>
      </p:pic>
      <p:sp>
        <p:nvSpPr>
          <p:cNvPr id="215" name="Google Shape;215;p32"/>
          <p:cNvSpPr txBox="1">
            <a:spLocks noGrp="1"/>
          </p:cNvSpPr>
          <p:nvPr>
            <p:ph type="title"/>
          </p:nvPr>
        </p:nvSpPr>
        <p:spPr>
          <a:xfrm>
            <a:off x="579107" y="2330741"/>
            <a:ext cx="10888663" cy="121124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Times New Roman"/>
              <a:buNone/>
            </a:pPr>
            <a:r>
              <a:rPr lang="ru-RU" sz="2800" b="1" dirty="0">
                <a:solidFill>
                  <a:srgbClr val="002060"/>
                </a:solidFill>
                <a:latin typeface="Times New Roman"/>
                <a:ea typeface="Times New Roman"/>
                <a:cs typeface="Times New Roman"/>
                <a:sym typeface="Times New Roman"/>
              </a:rPr>
              <a:t>ЗАДАНИЯ НА РАЗВИТИЕ ФУНКЦИОНАЛЬНОЙ ГРАМОТНОСТИ</a:t>
            </a:r>
            <a:endParaRPr sz="2800" dirty="0">
              <a:solidFill>
                <a:srgbClr val="00206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9" name="Овал 28"/>
          <p:cNvSpPr/>
          <p:nvPr/>
        </p:nvSpPr>
        <p:spPr>
          <a:xfrm>
            <a:off x="65317" y="3360488"/>
            <a:ext cx="6217610" cy="2755474"/>
          </a:xfrm>
          <a:prstGeom prst="ellipse">
            <a:avLst/>
          </a:prstGeom>
          <a:gradFill flip="none" rotWithShape="1">
            <a:gsLst>
              <a:gs pos="0">
                <a:srgbClr val="C4FE8A">
                  <a:shade val="30000"/>
                  <a:satMod val="115000"/>
                </a:srgbClr>
              </a:gs>
              <a:gs pos="50000">
                <a:srgbClr val="C4FE8A">
                  <a:shade val="67500"/>
                  <a:satMod val="115000"/>
                </a:srgbClr>
              </a:gs>
              <a:gs pos="100000">
                <a:srgbClr val="C4FE8A">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2" name="Google Shape;222;p33"/>
          <p:cNvSpPr txBox="1"/>
          <p:nvPr/>
        </p:nvSpPr>
        <p:spPr>
          <a:xfrm>
            <a:off x="7329332" y="1671144"/>
            <a:ext cx="4579081" cy="4555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0" i="0" u="none" strike="noStrike" cap="none" dirty="0">
                <a:solidFill>
                  <a:srgbClr val="000000"/>
                </a:solidFill>
                <a:latin typeface="Times New Roman"/>
                <a:ea typeface="Times New Roman"/>
                <a:cs typeface="Times New Roman"/>
                <a:sym typeface="Times New Roman"/>
              </a:rPr>
              <a:t>Для крепления мачты нужно установить 4 троса. </a:t>
            </a:r>
            <a:endParaRPr dirty="0"/>
          </a:p>
          <a:p>
            <a:pPr marL="0" marR="0" lvl="0" indent="0" algn="l" rtl="0">
              <a:spcBef>
                <a:spcPts val="0"/>
              </a:spcBef>
              <a:spcAft>
                <a:spcPts val="0"/>
              </a:spcAft>
              <a:buNone/>
            </a:pPr>
            <a:r>
              <a:rPr lang="ru-RU" sz="2800" b="0" i="0" u="none" strike="noStrike" cap="none" dirty="0">
                <a:solidFill>
                  <a:srgbClr val="000000"/>
                </a:solidFill>
                <a:latin typeface="Times New Roman"/>
                <a:ea typeface="Times New Roman"/>
                <a:cs typeface="Times New Roman"/>
                <a:sym typeface="Times New Roman"/>
              </a:rPr>
              <a:t>Один конец каждого троса должен крепиться на высоте 12 м, </a:t>
            </a:r>
            <a:endParaRPr dirty="0"/>
          </a:p>
          <a:p>
            <a:pPr marL="0" marR="0" lvl="0" indent="0" algn="l" rtl="0">
              <a:spcBef>
                <a:spcPts val="0"/>
              </a:spcBef>
              <a:spcAft>
                <a:spcPts val="0"/>
              </a:spcAft>
              <a:buNone/>
            </a:pPr>
            <a:r>
              <a:rPr lang="ru-RU" sz="2800" b="0" i="0" u="none" strike="noStrike" cap="none" dirty="0">
                <a:solidFill>
                  <a:srgbClr val="000000"/>
                </a:solidFill>
                <a:latin typeface="Times New Roman"/>
                <a:ea typeface="Times New Roman"/>
                <a:cs typeface="Times New Roman"/>
                <a:sym typeface="Times New Roman"/>
              </a:rPr>
              <a:t>другой на земле на расстоянии 5 м от мачты. </a:t>
            </a:r>
            <a:endParaRPr dirty="0"/>
          </a:p>
          <a:p>
            <a:pPr marL="0" marR="0" lvl="0" indent="0" algn="l" rtl="0">
              <a:spcBef>
                <a:spcPts val="0"/>
              </a:spcBef>
              <a:spcAft>
                <a:spcPts val="0"/>
              </a:spcAft>
              <a:buNone/>
            </a:pPr>
            <a:r>
              <a:rPr lang="ru-RU" sz="2800" b="0" i="0" u="none" strike="noStrike" cap="none" dirty="0">
                <a:solidFill>
                  <a:srgbClr val="000000"/>
                </a:solidFill>
                <a:latin typeface="Times New Roman"/>
                <a:ea typeface="Times New Roman"/>
                <a:cs typeface="Times New Roman"/>
                <a:sym typeface="Times New Roman"/>
              </a:rPr>
              <a:t>Хватит ли 50 м троса для крепления мачты?</a:t>
            </a:r>
            <a:endParaRPr dirty="0"/>
          </a:p>
          <a:p>
            <a:pPr marL="0" marR="0" lvl="0" indent="0" algn="l" rtl="0">
              <a:spcBef>
                <a:spcPts val="0"/>
              </a:spcBef>
              <a:spcAft>
                <a:spcPts val="0"/>
              </a:spcAft>
              <a:buNone/>
            </a:pPr>
            <a:r>
              <a:rPr lang="ru-RU" sz="2000" b="0" i="0" u="none" strike="noStrike" cap="none" dirty="0">
                <a:solidFill>
                  <a:srgbClr val="000000"/>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1800" b="0" i="0" u="none" strike="noStrike" cap="none" dirty="0">
              <a:solidFill>
                <a:srgbClr val="000000"/>
              </a:solidFill>
              <a:latin typeface="Libre Franklin"/>
              <a:ea typeface="Libre Franklin"/>
              <a:cs typeface="Libre Franklin"/>
              <a:sym typeface="Libre Franklin"/>
            </a:endParaRPr>
          </a:p>
        </p:txBody>
      </p:sp>
      <p:grpSp>
        <p:nvGrpSpPr>
          <p:cNvPr id="28" name="Группа 27"/>
          <p:cNvGrpSpPr/>
          <p:nvPr/>
        </p:nvGrpSpPr>
        <p:grpSpPr>
          <a:xfrm>
            <a:off x="1246787" y="262759"/>
            <a:ext cx="2758966" cy="5571140"/>
            <a:chOff x="1619905" y="342836"/>
            <a:chExt cx="2758966" cy="4786151"/>
          </a:xfrm>
        </p:grpSpPr>
        <p:cxnSp>
          <p:nvCxnSpPr>
            <p:cNvPr id="13" name="Прямая соединительная линия 12"/>
            <p:cNvCxnSpPr/>
            <p:nvPr/>
          </p:nvCxnSpPr>
          <p:spPr>
            <a:xfrm>
              <a:off x="2975740" y="815697"/>
              <a:ext cx="663466" cy="2329464"/>
            </a:xfrm>
            <a:prstGeom prst="line">
              <a:avLst/>
            </a:prstGeom>
          </p:spPr>
          <p:style>
            <a:lnRef idx="2">
              <a:schemeClr val="accent6"/>
            </a:lnRef>
            <a:fillRef idx="0">
              <a:schemeClr val="accent6"/>
            </a:fillRef>
            <a:effectRef idx="1">
              <a:schemeClr val="accent6"/>
            </a:effectRef>
            <a:fontRef idx="minor">
              <a:schemeClr val="tx1"/>
            </a:fontRef>
          </p:style>
        </p:cxnSp>
        <p:cxnSp>
          <p:nvCxnSpPr>
            <p:cNvPr id="4" name="Прямая соединительная линия 3"/>
            <p:cNvCxnSpPr/>
            <p:nvPr/>
          </p:nvCxnSpPr>
          <p:spPr>
            <a:xfrm>
              <a:off x="2988877" y="815697"/>
              <a:ext cx="0" cy="3315763"/>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Прямая соединительная линия 5"/>
            <p:cNvCxnSpPr/>
            <p:nvPr/>
          </p:nvCxnSpPr>
          <p:spPr>
            <a:xfrm flipV="1">
              <a:off x="2429201" y="3133934"/>
              <a:ext cx="1179786" cy="19950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2426575" y="844477"/>
              <a:ext cx="562302" cy="4223652"/>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Прямая соединительная линия 13"/>
            <p:cNvCxnSpPr/>
            <p:nvPr/>
          </p:nvCxnSpPr>
          <p:spPr>
            <a:xfrm>
              <a:off x="3002014" y="876868"/>
              <a:ext cx="1376857" cy="3276793"/>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Прямая соединительная линия 14"/>
            <p:cNvCxnSpPr/>
            <p:nvPr/>
          </p:nvCxnSpPr>
          <p:spPr>
            <a:xfrm flipH="1">
              <a:off x="1619905" y="847767"/>
              <a:ext cx="1368972" cy="3312474"/>
            </a:xfrm>
            <a:prstGeom prst="line">
              <a:avLst/>
            </a:prstGeom>
          </p:spPr>
          <p:style>
            <a:lnRef idx="2">
              <a:schemeClr val="accent6"/>
            </a:lnRef>
            <a:fillRef idx="0">
              <a:schemeClr val="accent6"/>
            </a:fillRef>
            <a:effectRef idx="1">
              <a:schemeClr val="accent6"/>
            </a:effectRef>
            <a:fontRef idx="minor">
              <a:schemeClr val="tx1"/>
            </a:fontRef>
          </p:style>
        </p:cxnSp>
        <p:sp>
          <p:nvSpPr>
            <p:cNvPr id="23" name="Блок-схема: перфолента 22"/>
            <p:cNvSpPr/>
            <p:nvPr/>
          </p:nvSpPr>
          <p:spPr>
            <a:xfrm>
              <a:off x="2975740" y="342836"/>
              <a:ext cx="1143001" cy="499996"/>
            </a:xfrm>
            <a:prstGeom prst="flowChartPunchedTap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 name="Прямая соединительная линия 7"/>
          <p:cNvCxnSpPr/>
          <p:nvPr/>
        </p:nvCxnSpPr>
        <p:spPr>
          <a:xfrm>
            <a:off x="1199491" y="4730686"/>
            <a:ext cx="2806262"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flipH="1">
            <a:off x="2691694" y="2262657"/>
            <a:ext cx="587529" cy="307777"/>
          </a:xfrm>
          <a:prstGeom prst="rect">
            <a:avLst/>
          </a:prstGeom>
          <a:noFill/>
        </p:spPr>
        <p:txBody>
          <a:bodyPr wrap="square" rtlCol="0">
            <a:spAutoFit/>
          </a:bodyPr>
          <a:lstStyle/>
          <a:p>
            <a:r>
              <a:rPr lang="ru-RU" dirty="0" smtClean="0"/>
              <a:t>12 м</a:t>
            </a:r>
            <a:endParaRPr lang="ru-RU" dirty="0"/>
          </a:p>
        </p:txBody>
      </p:sp>
      <p:sp>
        <p:nvSpPr>
          <p:cNvPr id="31" name="TextBox 30"/>
          <p:cNvSpPr txBox="1"/>
          <p:nvPr/>
        </p:nvSpPr>
        <p:spPr>
          <a:xfrm>
            <a:off x="2974427" y="4788609"/>
            <a:ext cx="687737" cy="307777"/>
          </a:xfrm>
          <a:prstGeom prst="rect">
            <a:avLst/>
          </a:prstGeom>
          <a:noFill/>
        </p:spPr>
        <p:txBody>
          <a:bodyPr wrap="square" rtlCol="0">
            <a:spAutoFit/>
          </a:bodyPr>
          <a:lstStyle/>
          <a:p>
            <a:r>
              <a:rPr lang="ru-RU" dirty="0" smtClean="0"/>
              <a:t>5 м</a:t>
            </a:r>
            <a:endParaRPr lang="ru-RU" dirty="0"/>
          </a:p>
        </p:txBody>
      </p:sp>
      <p:sp>
        <p:nvSpPr>
          <p:cNvPr id="32" name="Прямоугольник 31"/>
          <p:cNvSpPr/>
          <p:nvPr/>
        </p:nvSpPr>
        <p:spPr>
          <a:xfrm>
            <a:off x="2615759" y="4487757"/>
            <a:ext cx="256192" cy="2268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3078" name="Picture 6" descr="https://static5.depositphotos.com/1006443/516/i/950/depositphotos_5169182-stock-photo-two-opened-old-atlas-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297103" cy="7021285"/>
          </a:xfrm>
          <a:prstGeom prst="rect">
            <a:avLst/>
          </a:prstGeom>
          <a:noFill/>
          <a:extLst>
            <a:ext uri="{909E8E84-426E-40DD-AFC4-6F175D3DCCD1}">
              <a14:hiddenFill xmlns:a14="http://schemas.microsoft.com/office/drawing/2010/main">
                <a:solidFill>
                  <a:srgbClr val="FFFFFF"/>
                </a:solidFill>
              </a14:hiddenFill>
            </a:ext>
          </a:extLst>
        </p:spPr>
      </p:pic>
      <p:sp>
        <p:nvSpPr>
          <p:cNvPr id="227" name="Google Shape;227;p34"/>
          <p:cNvSpPr txBox="1"/>
          <p:nvPr/>
        </p:nvSpPr>
        <p:spPr>
          <a:xfrm>
            <a:off x="2738415" y="114298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rgbClr val="000000"/>
              </a:solidFill>
              <a:latin typeface="Libre Franklin"/>
              <a:ea typeface="Libre Franklin"/>
              <a:cs typeface="Libre Franklin"/>
              <a:sym typeface="Libre Franklin"/>
            </a:endParaRPr>
          </a:p>
        </p:txBody>
      </p:sp>
      <p:sp>
        <p:nvSpPr>
          <p:cNvPr id="228" name="Google Shape;228;p34"/>
          <p:cNvSpPr txBox="1"/>
          <p:nvPr/>
        </p:nvSpPr>
        <p:spPr>
          <a:xfrm>
            <a:off x="0" y="4651447"/>
            <a:ext cx="5880967" cy="23698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a:softEdge rad="6350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b="0" u="none" strike="noStrike" cap="none" dirty="0">
                <a:solidFill>
                  <a:srgbClr val="002060"/>
                </a:solidFill>
                <a:latin typeface="Libre Franklin"/>
                <a:ea typeface="Libre Franklin"/>
                <a:cs typeface="Libre Franklin"/>
                <a:sym typeface="Libre Franklin"/>
              </a:rPr>
              <a:t>                          </a:t>
            </a:r>
            <a:r>
              <a:rPr lang="ru-RU" sz="2800" b="0" u="none" strike="noStrike" cap="none" dirty="0">
                <a:solidFill>
                  <a:srgbClr val="002060"/>
                </a:solidFill>
                <a:latin typeface="Times New Roman"/>
                <a:ea typeface="Times New Roman"/>
                <a:cs typeface="Times New Roman"/>
                <a:sym typeface="Times New Roman"/>
              </a:rPr>
              <a:t>Тема «Масштаб</a:t>
            </a:r>
            <a:r>
              <a:rPr lang="ru-RU" sz="2800" b="0" u="none" strike="noStrike" cap="none" dirty="0" smtClean="0">
                <a:solidFill>
                  <a:srgbClr val="002060"/>
                </a:solidFill>
                <a:latin typeface="Times New Roman"/>
                <a:ea typeface="Times New Roman"/>
                <a:cs typeface="Times New Roman"/>
                <a:sym typeface="Times New Roman"/>
              </a:rPr>
              <a:t>»</a:t>
            </a:r>
            <a:endParaRPr sz="2400" b="0" u="none" strike="noStrike" cap="none" dirty="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ru-RU" sz="2400" b="1" u="none" strike="noStrike" cap="none" dirty="0">
                <a:solidFill>
                  <a:srgbClr val="002060"/>
                </a:solidFill>
                <a:latin typeface="Times New Roman"/>
                <a:ea typeface="Times New Roman"/>
                <a:cs typeface="Times New Roman"/>
                <a:sym typeface="Times New Roman"/>
              </a:rPr>
              <a:t>Используя географические атласы, найти расстояние между городами:</a:t>
            </a:r>
            <a:endParaRPr dirty="0">
              <a:solidFill>
                <a:srgbClr val="002060"/>
              </a:solidFill>
            </a:endParaRPr>
          </a:p>
          <a:p>
            <a:pPr marL="0" marR="0" lvl="0" indent="0" algn="l" rtl="0">
              <a:spcBef>
                <a:spcPts val="0"/>
              </a:spcBef>
              <a:spcAft>
                <a:spcPts val="0"/>
              </a:spcAft>
              <a:buNone/>
            </a:pPr>
            <a:r>
              <a:rPr lang="ru-RU" sz="2400" b="0" u="none" strike="noStrike" cap="none" dirty="0" smtClean="0">
                <a:solidFill>
                  <a:srgbClr val="002060"/>
                </a:solidFill>
                <a:latin typeface="Times New Roman"/>
                <a:ea typeface="Times New Roman"/>
                <a:cs typeface="Times New Roman"/>
                <a:sym typeface="Times New Roman"/>
              </a:rPr>
              <a:t>Москва </a:t>
            </a:r>
            <a:r>
              <a:rPr lang="ru-RU" sz="2400" b="0" u="none" strike="noStrike" cap="none" dirty="0">
                <a:solidFill>
                  <a:srgbClr val="002060"/>
                </a:solidFill>
                <a:latin typeface="Times New Roman"/>
                <a:ea typeface="Times New Roman"/>
                <a:cs typeface="Times New Roman"/>
                <a:sym typeface="Times New Roman"/>
              </a:rPr>
              <a:t>- Санкт-Петербург</a:t>
            </a:r>
            <a:endParaRPr dirty="0">
              <a:solidFill>
                <a:srgbClr val="002060"/>
              </a:solidFill>
            </a:endParaRPr>
          </a:p>
          <a:p>
            <a:pPr marL="0" marR="0" lvl="0" indent="0" algn="l" rtl="0">
              <a:spcBef>
                <a:spcPts val="0"/>
              </a:spcBef>
              <a:spcAft>
                <a:spcPts val="0"/>
              </a:spcAft>
              <a:buNone/>
            </a:pPr>
            <a:r>
              <a:rPr lang="ru-RU" sz="2400" b="0" u="none" strike="noStrike" cap="none" dirty="0" smtClean="0">
                <a:solidFill>
                  <a:srgbClr val="002060"/>
                </a:solidFill>
                <a:latin typeface="Times New Roman"/>
                <a:ea typeface="Times New Roman"/>
                <a:cs typeface="Times New Roman"/>
                <a:sym typeface="Times New Roman"/>
              </a:rPr>
              <a:t>Москва </a:t>
            </a:r>
            <a:r>
              <a:rPr lang="ru-RU" sz="2400" b="0" u="none" strike="noStrike" cap="none" dirty="0">
                <a:solidFill>
                  <a:srgbClr val="002060"/>
                </a:solidFill>
                <a:latin typeface="Times New Roman"/>
                <a:ea typeface="Times New Roman"/>
                <a:cs typeface="Times New Roman"/>
                <a:sym typeface="Times New Roman"/>
              </a:rPr>
              <a:t>- Курск</a:t>
            </a:r>
            <a:endParaRPr dirty="0">
              <a:solidFill>
                <a:srgbClr val="002060"/>
              </a:solidFill>
            </a:endParaRPr>
          </a:p>
          <a:p>
            <a:pPr marL="0" marR="0" lvl="0" indent="0" algn="l" rtl="0">
              <a:spcBef>
                <a:spcPts val="0"/>
              </a:spcBef>
              <a:spcAft>
                <a:spcPts val="0"/>
              </a:spcAft>
              <a:buNone/>
            </a:pPr>
            <a:r>
              <a:rPr lang="ru-RU" sz="2400" b="0" u="none" strike="noStrike" cap="none" dirty="0" smtClean="0">
                <a:solidFill>
                  <a:srgbClr val="002060"/>
                </a:solidFill>
                <a:latin typeface="Times New Roman"/>
                <a:ea typeface="Times New Roman"/>
                <a:cs typeface="Times New Roman"/>
                <a:sym typeface="Times New Roman"/>
              </a:rPr>
              <a:t>Москва </a:t>
            </a:r>
            <a:r>
              <a:rPr lang="ru-RU" sz="2400" b="0" u="none" strike="noStrike" cap="none" dirty="0">
                <a:solidFill>
                  <a:srgbClr val="002060"/>
                </a:solidFill>
                <a:latin typeface="Times New Roman"/>
                <a:ea typeface="Times New Roman"/>
                <a:cs typeface="Times New Roman"/>
                <a:sym typeface="Times New Roman"/>
              </a:rPr>
              <a:t>- </a:t>
            </a:r>
            <a:r>
              <a:rPr lang="ru-RU" sz="2400" b="0" u="none" strike="noStrike" cap="none" dirty="0" smtClean="0">
                <a:solidFill>
                  <a:srgbClr val="002060"/>
                </a:solidFill>
                <a:latin typeface="Times New Roman"/>
                <a:ea typeface="Times New Roman"/>
                <a:cs typeface="Times New Roman"/>
                <a:sym typeface="Times New Roman"/>
              </a:rPr>
              <a:t>Владивосток</a:t>
            </a:r>
            <a:endParaRPr sz="1800" b="0" i="0" u="none" strike="noStrike" cap="none" dirty="0">
              <a:solidFill>
                <a:srgbClr val="002060"/>
              </a:solidFill>
              <a:latin typeface="Libre Franklin"/>
              <a:ea typeface="Libre Franklin"/>
              <a:cs typeface="Libre Franklin"/>
              <a:sym typeface="Libre Franklin"/>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6" name="Прямоугольник 5"/>
          <p:cNvSpPr/>
          <p:nvPr/>
        </p:nvSpPr>
        <p:spPr>
          <a:xfrm>
            <a:off x="359229" y="232789"/>
            <a:ext cx="11549742" cy="1631216"/>
          </a:xfrm>
          <a:prstGeom prst="rect">
            <a:avLst/>
          </a:prstGeom>
        </p:spPr>
        <p:txBody>
          <a:bodyPr wrap="square">
            <a:spAutoFit/>
          </a:bodyPr>
          <a:lstStyle/>
          <a:p>
            <a:r>
              <a:rPr lang="ru-RU" sz="2000" dirty="0">
                <a:latin typeface="times new roman" panose="02020603050405020304" pitchFamily="18" charset="0"/>
              </a:rPr>
              <a:t>На рисунке жирными точками показана цена никеля на момент закрытия биржевых торгов во все рабочие дни с 6 по 20 мая 2009 года. По горизонтали указываются числа месяца, по вертикали — цена тонны никеля в долларах США. Для наглядности жирные точки на рисунке соединены линией. Определите по рисунку, какого числа цена никеля на момент закрытия торгов была наименьшей за данный период.</a:t>
            </a:r>
            <a:endParaRPr lang="ru-RU" sz="2000" dirty="0"/>
          </a:p>
        </p:txBody>
      </p:sp>
      <p:pic>
        <p:nvPicPr>
          <p:cNvPr id="4098" name="Picture 2" descr="https://mathb-ege.sdamgia.ru/pic?id=a3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685" y="2209800"/>
            <a:ext cx="8812691" cy="4228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6"/>
          <p:cNvSpPr/>
          <p:nvPr/>
        </p:nvSpPr>
        <p:spPr>
          <a:xfrm flipH="1">
            <a:off x="1061545" y="-493230"/>
            <a:ext cx="10268607" cy="3847183"/>
          </a:xfrm>
          <a:prstGeom prst="rect">
            <a:avLst/>
          </a:prstGeom>
          <a:noFill/>
          <a:ln>
            <a:noFill/>
          </a:ln>
        </p:spPr>
        <p:txBody>
          <a:bodyPr spcFirstLastPara="1" wrap="square" lIns="0" tIns="38075" rIns="0" bIns="38075" anchor="ctr" anchorCtr="0">
            <a:noAutofit/>
          </a:bodyPr>
          <a:lstStyle/>
          <a:p>
            <a:pPr marL="0" marR="0" lvl="0" indent="190500" algn="just" rtl="0">
              <a:lnSpc>
                <a:spcPct val="100000"/>
              </a:lnSpc>
              <a:spcBef>
                <a:spcPts val="0"/>
              </a:spcBef>
              <a:spcAft>
                <a:spcPts val="0"/>
              </a:spcAft>
              <a:buClr>
                <a:schemeClr val="dk1"/>
              </a:buClr>
              <a:buSzPts val="900"/>
              <a:buFont typeface="Arial"/>
              <a:buNone/>
            </a:pPr>
            <a:endParaRPr sz="900" b="0" i="0" u="none" strike="noStrike" cap="none" dirty="0">
              <a:solidFill>
                <a:schemeClr val="dk1"/>
              </a:solidFill>
              <a:latin typeface="Arial"/>
              <a:ea typeface="Arial"/>
              <a:cs typeface="Arial"/>
              <a:sym typeface="Arial"/>
            </a:endParaRPr>
          </a:p>
          <a:p>
            <a:pPr marL="0" marR="0" lvl="0" indent="190500" algn="just" rtl="0">
              <a:lnSpc>
                <a:spcPct val="100000"/>
              </a:lnSpc>
              <a:spcBef>
                <a:spcPts val="0"/>
              </a:spcBef>
              <a:spcAft>
                <a:spcPts val="0"/>
              </a:spcAft>
              <a:buClr>
                <a:schemeClr val="dk1"/>
              </a:buClr>
              <a:buSzPts val="900"/>
              <a:buFont typeface="Arial"/>
              <a:buNone/>
            </a:pPr>
            <a:endParaRPr sz="900" b="0" i="0" u="none" strike="noStrike" cap="none" dirty="0">
              <a:solidFill>
                <a:srgbClr val="000000"/>
              </a:solidFill>
              <a:latin typeface="Times New Roman"/>
              <a:ea typeface="Times New Roman"/>
              <a:cs typeface="Times New Roman"/>
              <a:sym typeface="Times New Roman"/>
            </a:endParaRPr>
          </a:p>
          <a:p>
            <a:pPr marL="0" marR="0" lvl="0" indent="190500" algn="just" rtl="0">
              <a:lnSpc>
                <a:spcPct val="100000"/>
              </a:lnSpc>
              <a:spcBef>
                <a:spcPts val="0"/>
              </a:spcBef>
              <a:spcAft>
                <a:spcPts val="0"/>
              </a:spcAft>
              <a:buClr>
                <a:schemeClr val="dk1"/>
              </a:buClr>
              <a:buSzPts val="900"/>
              <a:buFont typeface="Arial"/>
              <a:buNone/>
            </a:pPr>
            <a:endParaRPr sz="900" b="0" i="0" u="none" strike="noStrike" cap="none" dirty="0">
              <a:solidFill>
                <a:srgbClr val="000000"/>
              </a:solidFill>
              <a:latin typeface="Times New Roman"/>
              <a:ea typeface="Times New Roman"/>
              <a:cs typeface="Times New Roman"/>
              <a:sym typeface="Times New Roman"/>
            </a:endParaRPr>
          </a:p>
          <a:p>
            <a:pPr marL="0" marR="0" lvl="0" indent="190500" algn="just" rtl="0">
              <a:lnSpc>
                <a:spcPct val="100000"/>
              </a:lnSpc>
              <a:spcBef>
                <a:spcPts val="0"/>
              </a:spcBef>
              <a:spcAft>
                <a:spcPts val="0"/>
              </a:spcAft>
              <a:buClr>
                <a:schemeClr val="dk1"/>
              </a:buClr>
              <a:buSzPts val="900"/>
              <a:buFont typeface="Arial"/>
              <a:buNone/>
            </a:pPr>
            <a:endParaRPr sz="900" b="0" i="0" u="none" strike="noStrike" cap="none" dirty="0">
              <a:solidFill>
                <a:srgbClr val="000000"/>
              </a:solidFill>
              <a:latin typeface="Times New Roman"/>
              <a:ea typeface="Times New Roman"/>
              <a:cs typeface="Times New Roman"/>
              <a:sym typeface="Times New Roman"/>
            </a:endParaRPr>
          </a:p>
          <a:p>
            <a:pPr marL="0" marR="0" lvl="0" indent="190500" algn="just" rtl="0">
              <a:lnSpc>
                <a:spcPct val="100000"/>
              </a:lnSpc>
              <a:spcBef>
                <a:spcPts val="0"/>
              </a:spcBef>
              <a:spcAft>
                <a:spcPts val="0"/>
              </a:spcAft>
              <a:buClr>
                <a:schemeClr val="dk1"/>
              </a:buClr>
              <a:buSzPts val="900"/>
              <a:buFont typeface="Arial"/>
              <a:buNone/>
            </a:pPr>
            <a:endParaRPr sz="900" b="0" i="0" u="none" strike="noStrike" cap="none" dirty="0">
              <a:solidFill>
                <a:srgbClr val="000000"/>
              </a:solidFill>
              <a:latin typeface="Times New Roman"/>
              <a:ea typeface="Times New Roman"/>
              <a:cs typeface="Times New Roman"/>
              <a:sym typeface="Times New Roman"/>
            </a:endParaRPr>
          </a:p>
          <a:p>
            <a:pPr marL="0" marR="0" lvl="0" indent="190500" algn="just" rtl="0">
              <a:lnSpc>
                <a:spcPct val="100000"/>
              </a:lnSpc>
              <a:spcBef>
                <a:spcPts val="0"/>
              </a:spcBef>
              <a:spcAft>
                <a:spcPts val="0"/>
              </a:spcAft>
              <a:buClr>
                <a:schemeClr val="dk1"/>
              </a:buClr>
              <a:buSzPts val="900"/>
              <a:buFont typeface="Arial"/>
              <a:buNone/>
            </a:pPr>
            <a:endParaRPr sz="900" b="0" i="0" u="none" strike="noStrike" cap="none" dirty="0">
              <a:solidFill>
                <a:srgbClr val="000000"/>
              </a:solidFill>
              <a:latin typeface="Times New Roman"/>
              <a:ea typeface="Times New Roman"/>
              <a:cs typeface="Times New Roman"/>
              <a:sym typeface="Times New Roman"/>
            </a:endParaRPr>
          </a:p>
          <a:p>
            <a:pPr marL="0" marR="0" lvl="0" indent="190500" algn="just" rtl="0">
              <a:lnSpc>
                <a:spcPct val="100000"/>
              </a:lnSpc>
              <a:spcBef>
                <a:spcPts val="0"/>
              </a:spcBef>
              <a:spcAft>
                <a:spcPts val="0"/>
              </a:spcAft>
              <a:buClr>
                <a:schemeClr val="dk1"/>
              </a:buClr>
              <a:buSzPts val="900"/>
              <a:buFont typeface="Arial"/>
              <a:buNone/>
            </a:pPr>
            <a:endParaRPr sz="900" b="0" i="0" u="none" strike="noStrike" cap="none" dirty="0">
              <a:solidFill>
                <a:srgbClr val="000000"/>
              </a:solidFill>
              <a:latin typeface="Times New Roman"/>
              <a:ea typeface="Times New Roman"/>
              <a:cs typeface="Times New Roman"/>
              <a:sym typeface="Times New Roman"/>
            </a:endParaRPr>
          </a:p>
          <a:p>
            <a:pPr marL="0" marR="0" lvl="0" indent="190500" algn="ctr" rtl="0">
              <a:spcBef>
                <a:spcPts val="0"/>
              </a:spcBef>
              <a:spcAft>
                <a:spcPts val="0"/>
              </a:spcAft>
              <a:buNone/>
            </a:pPr>
            <a:r>
              <a:rPr lang="ru-RU" sz="1800" b="0" i="0" u="none" strike="noStrike" cap="none" dirty="0">
                <a:solidFill>
                  <a:srgbClr val="333333"/>
                </a:solidFill>
                <a:latin typeface="Times New Roman"/>
                <a:ea typeface="Times New Roman"/>
                <a:cs typeface="Times New Roman"/>
                <a:sym typeface="Times New Roman"/>
              </a:rPr>
              <a:t>АНАЛИЗ  ДИАГРАММ</a:t>
            </a:r>
            <a:endParaRPr sz="1800" b="0" i="0" u="none" strike="noStrike" cap="none" dirty="0">
              <a:solidFill>
                <a:srgbClr val="000000"/>
              </a:solidFill>
              <a:latin typeface="Times New Roman"/>
              <a:ea typeface="Times New Roman"/>
              <a:cs typeface="Times New Roman"/>
              <a:sym typeface="Times New Roman"/>
            </a:endParaRPr>
          </a:p>
          <a:p>
            <a:pPr indent="190500"/>
            <a:r>
              <a:rPr lang="ru-RU" sz="2000" dirty="0" smtClean="0">
                <a:latin typeface="Times New Roman" panose="02020603050405020304" pitchFamily="18" charset="0"/>
                <a:cs typeface="Times New Roman" panose="02020603050405020304" pitchFamily="18" charset="0"/>
              </a:rPr>
              <a:t>На </a:t>
            </a:r>
            <a:r>
              <a:rPr lang="ru-RU" sz="2000" dirty="0">
                <a:latin typeface="Times New Roman" panose="02020603050405020304" pitchFamily="18" charset="0"/>
                <a:cs typeface="Times New Roman" panose="02020603050405020304" pitchFamily="18" charset="0"/>
              </a:rPr>
              <a:t>диаграмме представлены семь крупнейших по площади территории (в млн км2) стран мира. Какие из следующих утверждений верны? </a:t>
            </a:r>
            <a:endParaRPr lang="ru-RU" sz="2000" dirty="0" smtClean="0">
              <a:latin typeface="Times New Roman" panose="02020603050405020304" pitchFamily="18" charset="0"/>
              <a:cs typeface="Times New Roman" panose="02020603050405020304" pitchFamily="18" charset="0"/>
            </a:endParaRPr>
          </a:p>
          <a:p>
            <a:pPr marL="342900" indent="-342900">
              <a:buAutoNum type="arabicParenR"/>
            </a:pPr>
            <a:r>
              <a:rPr lang="ru-RU" sz="2000" dirty="0" smtClean="0">
                <a:latin typeface="Times New Roman" panose="02020603050405020304" pitchFamily="18" charset="0"/>
                <a:cs typeface="Times New Roman" panose="02020603050405020304" pitchFamily="18" charset="0"/>
              </a:rPr>
              <a:t>Алжир </a:t>
            </a:r>
            <a:r>
              <a:rPr lang="ru-RU" sz="2000" dirty="0">
                <a:latin typeface="Times New Roman" panose="02020603050405020304" pitchFamily="18" charset="0"/>
                <a:cs typeface="Times New Roman" panose="02020603050405020304" pitchFamily="18" charset="0"/>
              </a:rPr>
              <a:t>входит в семёрку крупнейших по площади территории стран мира</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Площадь территории Бразилии составляет 8,7 млн км2</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Площадь Канады больше площади Австралии.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4</a:t>
            </a:r>
            <a:r>
              <a:rPr lang="ru-RU" sz="2000" dirty="0">
                <a:latin typeface="Times New Roman" panose="02020603050405020304" pitchFamily="18" charset="0"/>
                <a:cs typeface="Times New Roman" panose="02020603050405020304" pitchFamily="18" charset="0"/>
              </a:rPr>
              <a:t>) Площадь Австралии больше площади Индии </a:t>
            </a:r>
            <a:r>
              <a:rPr lang="ru-RU" sz="2000" dirty="0" smtClean="0">
                <a:latin typeface="Times New Roman" panose="02020603050405020304" pitchFamily="18" charset="0"/>
                <a:cs typeface="Times New Roman" panose="02020603050405020304" pitchFamily="18" charset="0"/>
              </a:rPr>
              <a:t>на 4,4 млн</a:t>
            </a:r>
          </a:p>
          <a:p>
            <a:pPr marL="0" marR="0" lvl="0" indent="190500" rtl="0">
              <a:spcBef>
                <a:spcPts val="0"/>
              </a:spcBef>
              <a:spcAft>
                <a:spcPts val="0"/>
              </a:spcAft>
              <a:buNone/>
            </a:pPr>
            <a:endParaRPr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pic>
        <p:nvPicPr>
          <p:cNvPr id="5122" name="Picture 2" descr="https://otvet-gotov.ru/pages/images/3AB7F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171" y="3023405"/>
            <a:ext cx="3932918" cy="3834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248" name="Google Shape;248;p37"/>
          <p:cNvGraphicFramePr/>
          <p:nvPr>
            <p:extLst>
              <p:ext uri="{D42A27DB-BD31-4B8C-83A1-F6EECF244321}">
                <p14:modId xmlns:p14="http://schemas.microsoft.com/office/powerpoint/2010/main" val="1523919969"/>
              </p:ext>
            </p:extLst>
          </p:nvPr>
        </p:nvGraphicFramePr>
        <p:xfrm>
          <a:off x="1872343" y="3356204"/>
          <a:ext cx="8614800" cy="3073450"/>
        </p:xfrm>
        <a:graphic>
          <a:graphicData uri="http://schemas.openxmlformats.org/drawingml/2006/table">
            <a:tbl>
              <a:tblPr>
                <a:noFill/>
                <a:tableStyleId>{9DF381B8-7849-4D3D-81BA-E1AB50446170}</a:tableStyleId>
              </a:tblPr>
              <a:tblGrid>
                <a:gridCol w="1435800">
                  <a:extLst>
                    <a:ext uri="{9D8B030D-6E8A-4147-A177-3AD203B41FA5}">
                      <a16:colId xmlns:a16="http://schemas.microsoft.com/office/drawing/2014/main" val="20000"/>
                    </a:ext>
                  </a:extLst>
                </a:gridCol>
                <a:gridCol w="1435800">
                  <a:extLst>
                    <a:ext uri="{9D8B030D-6E8A-4147-A177-3AD203B41FA5}">
                      <a16:colId xmlns:a16="http://schemas.microsoft.com/office/drawing/2014/main" val="20001"/>
                    </a:ext>
                  </a:extLst>
                </a:gridCol>
                <a:gridCol w="1435800">
                  <a:extLst>
                    <a:ext uri="{9D8B030D-6E8A-4147-A177-3AD203B41FA5}">
                      <a16:colId xmlns:a16="http://schemas.microsoft.com/office/drawing/2014/main" val="20002"/>
                    </a:ext>
                  </a:extLst>
                </a:gridCol>
                <a:gridCol w="1435800">
                  <a:extLst>
                    <a:ext uri="{9D8B030D-6E8A-4147-A177-3AD203B41FA5}">
                      <a16:colId xmlns:a16="http://schemas.microsoft.com/office/drawing/2014/main" val="20003"/>
                    </a:ext>
                  </a:extLst>
                </a:gridCol>
                <a:gridCol w="1435800">
                  <a:extLst>
                    <a:ext uri="{9D8B030D-6E8A-4147-A177-3AD203B41FA5}">
                      <a16:colId xmlns:a16="http://schemas.microsoft.com/office/drawing/2014/main" val="20004"/>
                    </a:ext>
                  </a:extLst>
                </a:gridCol>
                <a:gridCol w="1435800">
                  <a:extLst>
                    <a:ext uri="{9D8B030D-6E8A-4147-A177-3AD203B41FA5}">
                      <a16:colId xmlns:a16="http://schemas.microsoft.com/office/drawing/2014/main" val="20005"/>
                    </a:ext>
                  </a:extLst>
                </a:gridCol>
              </a:tblGrid>
              <a:tr h="285250">
                <a:tc rowSpan="2">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Пункт отправки</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5">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Пункт назначения</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81350">
                <a:tc vMerge="1">
                  <a:txBody>
                    <a:bodyPr/>
                    <a:lstStyle/>
                    <a:p>
                      <a:endParaRPr lang="ru-RU"/>
                    </a:p>
                  </a:txBody>
                  <a:tcPr/>
                </a:tc>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Архангельск</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Астрахань</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Барнаул</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Белгород</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Краснодар</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1350">
                <a:tc>
                  <a:txBody>
                    <a:bodyPr/>
                    <a:lstStyle/>
                    <a:p>
                      <a:pPr marL="0" marR="0" lvl="0" indent="0" algn="ctr" rtl="0">
                        <a:spcBef>
                          <a:spcPts val="0"/>
                        </a:spcBef>
                        <a:spcAft>
                          <a:spcPts val="0"/>
                        </a:spcAft>
                        <a:buNone/>
                      </a:pPr>
                      <a:r>
                        <a:rPr lang="ru-RU" sz="1100" b="1" u="none" strike="noStrike" cap="none" dirty="0">
                          <a:solidFill>
                            <a:srgbClr val="000000"/>
                          </a:solidFill>
                          <a:latin typeface="times new roman"/>
                          <a:ea typeface="times new roman"/>
                          <a:cs typeface="times new roman"/>
                          <a:sym typeface="times new roman"/>
                        </a:rPr>
                        <a:t>Архангельск</a:t>
                      </a:r>
                      <a:endParaRPr sz="1100" u="none" strike="noStrike" cap="none" dirty="0">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9</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12</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7</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10</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1350">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Астрахань</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9</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11</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8</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8</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31400">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Барнаул</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12</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11</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11</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12</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1400">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Белгород</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8</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8</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13</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9</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1350">
                <a:tc>
                  <a:txBody>
                    <a:bodyPr/>
                    <a:lstStyle/>
                    <a:p>
                      <a:pPr marL="0" marR="0" lvl="0" indent="0" algn="ctr" rtl="0">
                        <a:spcBef>
                          <a:spcPts val="0"/>
                        </a:spcBef>
                        <a:spcAft>
                          <a:spcPts val="0"/>
                        </a:spcAft>
                        <a:buNone/>
                      </a:pPr>
                      <a:r>
                        <a:rPr lang="ru-RU" sz="1100" b="1" u="none" strike="noStrike" cap="none">
                          <a:solidFill>
                            <a:srgbClr val="000000"/>
                          </a:solidFill>
                          <a:latin typeface="times new roman"/>
                          <a:ea typeface="times new roman"/>
                          <a:cs typeface="times new roman"/>
                          <a:sym typeface="times new roman"/>
                        </a:rPr>
                        <a:t>Краснодар</a:t>
                      </a:r>
                      <a:endParaRPr sz="1100" u="none" strike="noStrike" cap="none">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10</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9</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14</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u="none" strike="noStrike" cap="none">
                          <a:solidFill>
                            <a:srgbClr val="000000"/>
                          </a:solidFill>
                          <a:latin typeface="times new roman"/>
                          <a:ea typeface="times new roman"/>
                          <a:cs typeface="times new roman"/>
                          <a:sym typeface="times new roman"/>
                        </a:rPr>
                        <a:t>9</a:t>
                      </a:r>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100" u="none" strike="noStrike" cap="none" dirty="0">
                        <a:solidFill>
                          <a:srgbClr val="000000"/>
                        </a:solidFill>
                        <a:latin typeface="times new roman"/>
                        <a:ea typeface="times new roman"/>
                        <a:cs typeface="times new roman"/>
                        <a:sym typeface="times new roman"/>
                      </a:endParaRPr>
                    </a:p>
                  </a:txBody>
                  <a:tcPr marL="38100" marR="38100" marT="38100" marB="381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6"/>
                  </a:ext>
                </a:extLst>
              </a:tr>
            </a:tbl>
          </a:graphicData>
        </a:graphic>
      </p:graphicFrame>
      <p:sp>
        <p:nvSpPr>
          <p:cNvPr id="249" name="Google Shape;249;p37"/>
          <p:cNvSpPr/>
          <p:nvPr/>
        </p:nvSpPr>
        <p:spPr>
          <a:xfrm>
            <a:off x="378442" y="-137756"/>
            <a:ext cx="10510345" cy="3570160"/>
          </a:xfrm>
          <a:prstGeom prst="rect">
            <a:avLst/>
          </a:prstGeom>
          <a:noFill/>
          <a:ln>
            <a:noFill/>
          </a:ln>
        </p:spPr>
        <p:txBody>
          <a:bodyPr spcFirstLastPara="1" wrap="square" lIns="91425" tIns="76175" rIns="91425" bIns="76175" anchor="ctr" anchorCtr="0">
            <a:noAutofit/>
          </a:bodyPr>
          <a:lstStyle/>
          <a:p>
            <a:pPr marL="0" marR="0" lvl="0" indent="190500" algn="ctr" rtl="0">
              <a:lnSpc>
                <a:spcPct val="100000"/>
              </a:lnSpc>
              <a:spcBef>
                <a:spcPts val="0"/>
              </a:spcBef>
              <a:spcAft>
                <a:spcPts val="0"/>
              </a:spcAft>
              <a:buClr>
                <a:srgbClr val="000000"/>
              </a:buClr>
              <a:buSzPts val="2000"/>
              <a:buFont typeface="Times New Roman"/>
              <a:buNone/>
            </a:pPr>
            <a:r>
              <a:rPr lang="ru-RU" sz="28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Выбор оптимального варианта.</a:t>
            </a:r>
            <a:endParaRPr sz="2800" dirty="0">
              <a:latin typeface="Times New Roman" panose="02020603050405020304" pitchFamily="18" charset="0"/>
              <a:cs typeface="Times New Roman" panose="02020603050405020304" pitchFamily="18" charset="0"/>
            </a:endParaRPr>
          </a:p>
          <a:p>
            <a:pPr marL="0" marR="0" lvl="0" indent="190500" algn="just" rtl="0">
              <a:lnSpc>
                <a:spcPct val="100000"/>
              </a:lnSpc>
              <a:spcBef>
                <a:spcPts val="0"/>
              </a:spcBef>
              <a:spcAft>
                <a:spcPts val="0"/>
              </a:spcAft>
              <a:buClr>
                <a:srgbClr val="000000"/>
              </a:buClr>
              <a:buSzPts val="1800"/>
              <a:buFont typeface="Times New Roman"/>
              <a:buNone/>
            </a:pPr>
            <a:r>
              <a:rPr lang="ru-RU" sz="2000" b="0"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Бабушка</a:t>
            </a:r>
            <a:r>
              <a:rPr lang="ru-RU"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живущая в Краснодаре, отправила 1 сентября четыре посылки своим внукам, живущим в разных городах России. В таблице дано контрольное время в сутках, установленное для пересылки посылок наземным транспортом (без учёта дня приёма) между некоторыми городами России</a:t>
            </a:r>
            <a:r>
              <a:rPr lang="ru-RU" sz="2000" b="0"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Какая </a:t>
            </a:r>
            <a:r>
              <a:rPr lang="ru-RU"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из данных посылок не была доставлена вовремя?</a:t>
            </a:r>
            <a:endParaRPr sz="20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190500" algn="just" rtl="0">
              <a:lnSpc>
                <a:spcPct val="100000"/>
              </a:lnSpc>
              <a:spcBef>
                <a:spcPts val="0"/>
              </a:spcBef>
              <a:spcAft>
                <a:spcPts val="0"/>
              </a:spcAft>
              <a:buClr>
                <a:srgbClr val="000000"/>
              </a:buClr>
              <a:buSzPts val="1800"/>
              <a:buFont typeface="Times New Roman"/>
              <a:buNone/>
            </a:pPr>
            <a:r>
              <a:rPr lang="ru-RU" sz="2000" b="0" i="1"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В ответе укажите номер правильного варианта.</a:t>
            </a:r>
            <a:endParaRPr sz="20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190500" algn="just" rtl="0">
              <a:lnSpc>
                <a:spcPct val="100000"/>
              </a:lnSpc>
              <a:spcBef>
                <a:spcPts val="0"/>
              </a:spcBef>
              <a:spcAft>
                <a:spcPts val="0"/>
              </a:spcAft>
              <a:buClr>
                <a:srgbClr val="000000"/>
              </a:buClr>
              <a:buSzPts val="1800"/>
              <a:buFont typeface="Times New Roman"/>
              <a:buNone/>
            </a:pPr>
            <a:r>
              <a:rPr lang="ru-RU"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ru-RU" sz="2000" b="0" i="0" u="none" strike="noStrike" cap="none"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a:t>
            </a:r>
            <a:r>
              <a:rPr lang="ru-RU"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пункт назначения — Белгород, посылка доставлена 10 сентября</a:t>
            </a:r>
            <a:endParaRPr sz="20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190500" algn="just" rtl="0">
              <a:lnSpc>
                <a:spcPct val="100000"/>
              </a:lnSpc>
              <a:spcBef>
                <a:spcPts val="0"/>
              </a:spcBef>
              <a:spcAft>
                <a:spcPts val="0"/>
              </a:spcAft>
              <a:buClr>
                <a:srgbClr val="000000"/>
              </a:buClr>
              <a:buSzPts val="1800"/>
              <a:buFont typeface="Times New Roman"/>
              <a:buNone/>
            </a:pPr>
            <a:r>
              <a:rPr lang="ru-RU"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2) пункт назначения — Астрахань, посылка доставлена 12 сентября</a:t>
            </a:r>
            <a:endParaRPr sz="20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190500" algn="just" rtl="0">
              <a:lnSpc>
                <a:spcPct val="100000"/>
              </a:lnSpc>
              <a:spcBef>
                <a:spcPts val="0"/>
              </a:spcBef>
              <a:spcAft>
                <a:spcPts val="0"/>
              </a:spcAft>
              <a:buClr>
                <a:srgbClr val="000000"/>
              </a:buClr>
              <a:buSzPts val="1800"/>
              <a:buFont typeface="Times New Roman"/>
              <a:buNone/>
            </a:pPr>
            <a:r>
              <a:rPr lang="ru-RU"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3) пункт назначения — Барнаул, посылка доставлена 15 сентября</a:t>
            </a:r>
            <a:endParaRPr sz="20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190500" algn="just" rtl="0">
              <a:lnSpc>
                <a:spcPct val="100000"/>
              </a:lnSpc>
              <a:spcBef>
                <a:spcPts val="0"/>
              </a:spcBef>
              <a:spcAft>
                <a:spcPts val="0"/>
              </a:spcAft>
              <a:buClr>
                <a:srgbClr val="000000"/>
              </a:buClr>
              <a:buSzPts val="1800"/>
              <a:buFont typeface="Times New Roman"/>
              <a:buNone/>
            </a:pPr>
            <a:r>
              <a:rPr lang="ru-RU" sz="2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4) пункт назначения — Архангельск, посылка доставлена 11 сентября</a:t>
            </a:r>
            <a:endParaRPr sz="20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theme/theme1.xml><?xml version="1.0" encoding="utf-8"?>
<a:theme xmlns:a="http://schemas.openxmlformats.org/drawingml/2006/main" name="Аспект">
  <a:themeElements>
    <a:clrScheme name="Другая 2">
      <a:dk1>
        <a:sysClr val="windowText" lastClr="000000"/>
      </a:dk1>
      <a:lt1>
        <a:sysClr val="window" lastClr="FFFFFF"/>
      </a:lt1>
      <a:dk2>
        <a:srgbClr val="242852"/>
      </a:dk2>
      <a:lt2>
        <a:srgbClr val="5092F2"/>
      </a:lt2>
      <a:accent1>
        <a:srgbClr val="3B13E3"/>
      </a:accent1>
      <a:accent2>
        <a:srgbClr val="39D1FB"/>
      </a:accent2>
      <a:accent3>
        <a:srgbClr val="297FD5"/>
      </a:accent3>
      <a:accent4>
        <a:srgbClr val="9429FF"/>
      </a:accent4>
      <a:accent5>
        <a:srgbClr val="AA3CCC"/>
      </a:accent5>
      <a:accent6>
        <a:srgbClr val="984EE2"/>
      </a:accent6>
      <a:hlink>
        <a:srgbClr val="9454C3"/>
      </a:hlink>
      <a:folHlink>
        <a:srgbClr val="3EBBF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70</TotalTime>
  <Words>622</Words>
  <Application>Microsoft Office PowerPoint</Application>
  <PresentationFormat>Широкоэкранный</PresentationFormat>
  <Paragraphs>122</Paragraphs>
  <Slides>13</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Wingdings 3</vt:lpstr>
      <vt:lpstr>Times New Roman</vt:lpstr>
      <vt:lpstr>Arial</vt:lpstr>
      <vt:lpstr>Libre Franklin</vt:lpstr>
      <vt:lpstr>Trebuchet MS</vt:lpstr>
      <vt:lpstr>Times New Roman</vt:lpstr>
      <vt:lpstr>Аспект</vt:lpstr>
      <vt:lpstr>Презентация PowerPoint</vt:lpstr>
      <vt:lpstr>Презентация PowerPoint</vt:lpstr>
      <vt:lpstr>Презентация PowerPoint</vt:lpstr>
      <vt:lpstr>ЗАДАНИЯ НА РАЗВИТИЕ ФУНКЦИОНАЛЬНОЙ ГРАМОТНОСТИ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local.admin</dc:creator>
  <cp:lastModifiedBy>local.admin</cp:lastModifiedBy>
  <cp:revision>10</cp:revision>
  <dcterms:modified xsi:type="dcterms:W3CDTF">2021-12-22T17:41:15Z</dcterms:modified>
</cp:coreProperties>
</file>