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62" r:id="rId8"/>
    <p:sldId id="263" r:id="rId9"/>
    <p:sldId id="266" r:id="rId10"/>
    <p:sldId id="267" r:id="rId11"/>
    <p:sldId id="269" r:id="rId12"/>
    <p:sldId id="271" r:id="rId13"/>
    <p:sldId id="272" r:id="rId14"/>
    <p:sldId id="27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7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1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20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71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69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8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0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6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1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2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71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1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3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20E1-F5AF-41A9-80F4-332E893A2520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BD8486-1024-4E66-B9A1-03EE89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36979"/>
            <a:ext cx="7766936" cy="3313857"/>
          </a:xfrm>
        </p:spPr>
        <p:txBody>
          <a:bodyPr/>
          <a:lstStyle/>
          <a:p>
            <a:pPr algn="ctr"/>
            <a:r>
              <a:rPr lang="ru-RU" b="1" dirty="0" smtClean="0"/>
              <a:t>Формирование функциональной грамотности на уроках обществознания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526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357"/>
          </a:xfrm>
        </p:spPr>
        <p:txBody>
          <a:bodyPr>
            <a:normAutofit/>
          </a:bodyPr>
          <a:lstStyle/>
          <a:p>
            <a:r>
              <a:rPr lang="ru-RU" sz="2400" b="1" dirty="0"/>
              <a:t>Задание на обобщение группы </a:t>
            </a:r>
            <a:r>
              <a:rPr lang="ru-RU" sz="2400" b="1" dirty="0" smtClean="0"/>
              <a:t>понятий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639" y="1277958"/>
            <a:ext cx="8596668" cy="149829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Даны </a:t>
            </a:r>
            <a:r>
              <a:rPr lang="ru-RU" sz="2000" dirty="0"/>
              <a:t>слова, определить, что между ними общего.</a:t>
            </a:r>
          </a:p>
          <a:p>
            <a:pPr marL="0" indent="0">
              <a:buNone/>
            </a:pPr>
            <a:r>
              <a:rPr lang="ru-RU" sz="2000" dirty="0"/>
              <a:t>Пример: федерация, конфедерация, содружество;</a:t>
            </a:r>
          </a:p>
          <a:p>
            <a:pPr marL="0" indent="0">
              <a:buNone/>
            </a:pPr>
            <a:r>
              <a:rPr lang="ru-RU" sz="2000" dirty="0"/>
              <a:t>(общее – это формы национально-государственного устройства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7334" y="2978226"/>
            <a:ext cx="8596668" cy="8225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Задания на выбор обобщающего понятия для всех остальных понятий, представленных в перечне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0728" y="4094199"/>
            <a:ext cx="8023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Найти понятие, которое является обобщающим для всех остальных понятий представленного ниже ряда, и запишите цифру, под которой оно указано.</a:t>
            </a:r>
          </a:p>
          <a:p>
            <a:r>
              <a:rPr lang="ru-RU" sz="2000" dirty="0"/>
              <a:t>1) вера: 2) догматы: 3) храмы: 4) религия: 5) прихожане.</a:t>
            </a:r>
          </a:p>
          <a:p>
            <a:r>
              <a:rPr lang="ru-RU" sz="2000" dirty="0"/>
              <a:t>(Обобщающим является «религия»).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354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537" y="179942"/>
            <a:ext cx="8596668" cy="1320800"/>
          </a:xfrm>
        </p:spPr>
        <p:txBody>
          <a:bodyPr/>
          <a:lstStyle/>
          <a:p>
            <a:pPr algn="ctr"/>
            <a:r>
              <a:rPr lang="ru-RU" dirty="0" err="1" smtClean="0"/>
              <a:t>Денотатный</a:t>
            </a:r>
            <a:r>
              <a:rPr lang="ru-RU" dirty="0" smtClean="0"/>
              <a:t> </a:t>
            </a:r>
            <a:r>
              <a:rPr lang="ru-RU" dirty="0"/>
              <a:t>граф: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6941"/>
            <a:ext cx="8596668" cy="4774422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I </a:t>
            </a:r>
            <a:r>
              <a:rPr lang="ru-RU" sz="3200" dirty="0"/>
              <a:t>этап – чтение текста, вычленение из текста ключевого слова или</a:t>
            </a:r>
          </a:p>
          <a:p>
            <a:r>
              <a:rPr lang="ru-RU" sz="3200" dirty="0"/>
              <a:t>словосочетания, от которого будет составляться </a:t>
            </a:r>
            <a:r>
              <a:rPr lang="ru-RU" sz="3200" dirty="0" err="1"/>
              <a:t>денотатный</a:t>
            </a:r>
            <a:r>
              <a:rPr lang="ru-RU" sz="3200" dirty="0"/>
              <a:t> граф.</a:t>
            </a:r>
          </a:p>
          <a:p>
            <a:r>
              <a:rPr lang="ru-RU" sz="3200" dirty="0"/>
              <a:t>II этап-подбор глаголов, которые будут связывать ключевое понятие и</a:t>
            </a:r>
          </a:p>
          <a:p>
            <a:r>
              <a:rPr lang="ru-RU" sz="3200" dirty="0"/>
              <a:t>его признаки</a:t>
            </a:r>
          </a:p>
          <a:p>
            <a:r>
              <a:rPr lang="ru-RU" sz="3200" dirty="0"/>
              <a:t>III этап – подобрать существенные признаки ключевого понятия,</a:t>
            </a:r>
          </a:p>
          <a:p>
            <a:r>
              <a:rPr lang="ru-RU" sz="3200" dirty="0"/>
              <a:t>которые связываются с ним через выбранные глаголы. Для каждого глагола</a:t>
            </a:r>
          </a:p>
          <a:p>
            <a:r>
              <a:rPr lang="ru-RU" sz="3200" dirty="0"/>
              <a:t>можно найти 1-3 признака.</a:t>
            </a:r>
          </a:p>
          <a:p>
            <a:r>
              <a:rPr lang="ru-RU" sz="3200" dirty="0" err="1"/>
              <a:t>Денотатный</a:t>
            </a:r>
            <a:r>
              <a:rPr lang="ru-RU" sz="3200" dirty="0"/>
              <a:t> граф составляется сверху вниз. Вначале нужно подобрать</a:t>
            </a:r>
          </a:p>
          <a:p>
            <a:r>
              <a:rPr lang="ru-RU" sz="3200" dirty="0"/>
              <a:t>глаголы, а только потом сопоставить с ними признаки. Может служить</a:t>
            </a:r>
          </a:p>
          <a:p>
            <a:r>
              <a:rPr lang="ru-RU" sz="3200" dirty="0"/>
              <a:t>опорным конспектом, по нему легко запомнить или составить определение</a:t>
            </a:r>
          </a:p>
          <a:p>
            <a:r>
              <a:rPr lang="ru-RU" sz="3200" dirty="0"/>
              <a:t>понятия, рассказать тему, закрепить материал. (Выдаются карточки со</a:t>
            </a:r>
          </a:p>
          <a:p>
            <a:r>
              <a:rPr lang="ru-RU" sz="3200" dirty="0"/>
              <a:t>схемой-подсказкой и схемой-образцом. См. приложение 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5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Наиболее эффективными приемами работы с учебным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«</a:t>
            </a:r>
            <a:r>
              <a:rPr lang="ru-RU" sz="2400" b="1" i="1" dirty="0" err="1"/>
              <a:t>Синквейн</a:t>
            </a:r>
            <a:r>
              <a:rPr lang="ru-RU" sz="2400" dirty="0"/>
              <a:t>»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6 </a:t>
            </a:r>
            <a:r>
              <a:rPr lang="ru-RU" sz="2400" dirty="0"/>
              <a:t>классе. Тема «Потребности человека»:</a:t>
            </a:r>
          </a:p>
          <a:p>
            <a:pPr marL="0" indent="0">
              <a:buNone/>
            </a:pPr>
            <a:r>
              <a:rPr lang="ru-RU" sz="2400" dirty="0"/>
              <a:t>1)      потребности;</a:t>
            </a:r>
          </a:p>
          <a:p>
            <a:pPr marL="0" indent="0">
              <a:buNone/>
            </a:pPr>
            <a:r>
              <a:rPr lang="ru-RU" sz="2400" dirty="0"/>
              <a:t>2)      биологические, социальные;</a:t>
            </a:r>
          </a:p>
          <a:p>
            <a:pPr marL="0" indent="0">
              <a:buNone/>
            </a:pPr>
            <a:r>
              <a:rPr lang="ru-RU" sz="2400" dirty="0"/>
              <a:t>3)      появляются, возникают, проявляются;</a:t>
            </a:r>
          </a:p>
          <a:p>
            <a:pPr marL="0" indent="0">
              <a:buNone/>
            </a:pPr>
            <a:r>
              <a:rPr lang="ru-RU" sz="2400" dirty="0"/>
              <a:t>4)      побуждают человека к деятельности;</a:t>
            </a:r>
          </a:p>
          <a:p>
            <a:pPr marL="0" indent="0">
              <a:buNone/>
            </a:pPr>
            <a:r>
              <a:rPr lang="ru-RU" sz="2400" dirty="0"/>
              <a:t>5)      нужда.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98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«</a:t>
            </a:r>
            <a:r>
              <a:rPr lang="ru-RU" sz="2800" b="1" i="1" dirty="0"/>
              <a:t>Продолжить рассказ</a:t>
            </a:r>
            <a:r>
              <a:rPr lang="ru-RU" sz="2800" dirty="0"/>
              <a:t>» (составить 6-7 предложений, используя полученные знания на </a:t>
            </a:r>
            <a:r>
              <a:rPr lang="ru-RU" sz="2800" dirty="0" smtClean="0"/>
              <a:t>уроке.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«</a:t>
            </a:r>
            <a:r>
              <a:rPr lang="ru-RU" sz="2800" b="1" i="1" dirty="0"/>
              <a:t>Завершим схему</a:t>
            </a:r>
            <a:r>
              <a:rPr lang="ru-RU" sz="2800" dirty="0"/>
              <a:t>» (заполнение пробелов в схеме, установление и графическое изображение логических связей между звеньями схемы.</a:t>
            </a:r>
          </a:p>
          <a:p>
            <a:pPr marL="0" indent="0">
              <a:buNone/>
            </a:pPr>
            <a:r>
              <a:rPr lang="ru-RU" sz="2800" b="1" i="1" dirty="0"/>
              <a:t>Составление по тексту учебника </a:t>
            </a:r>
            <a:r>
              <a:rPr lang="ru-RU" sz="2800" dirty="0"/>
              <a:t>кроссворда, ребуса, теста (альтернативные тесты, тесты на соответствие или на исключение лишнего, на восстановление последовательности).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495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SWOT</a:t>
            </a:r>
            <a:r>
              <a:rPr lang="ru-RU" sz="2400" dirty="0"/>
              <a:t>–анализ (заполнение матрицы, состоящей из четырех блоков, в центре матрицы записываем факт, явление, проблему, требующую исследования, а по блокам матрицы)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S</a:t>
            </a:r>
            <a:r>
              <a:rPr lang="ru-RU" sz="2800" dirty="0"/>
              <a:t> – сильные стороны изучаемого явления (англ. </a:t>
            </a:r>
            <a:r>
              <a:rPr lang="ru-RU" sz="2800" dirty="0" err="1"/>
              <a:t>strengths</a:t>
            </a:r>
            <a:r>
              <a:rPr lang="ru-RU" sz="2800" dirty="0"/>
              <a:t> – сильный)</a:t>
            </a:r>
          </a:p>
          <a:p>
            <a:r>
              <a:rPr lang="ru-RU" sz="2800" b="1" dirty="0"/>
              <a:t>W</a:t>
            </a:r>
            <a:r>
              <a:rPr lang="ru-RU" sz="2800" dirty="0"/>
              <a:t> – слабые стороны изучаемого явления (англ. </a:t>
            </a:r>
            <a:r>
              <a:rPr lang="ru-RU" sz="2800" dirty="0" err="1"/>
              <a:t>weaknesses</a:t>
            </a:r>
            <a:r>
              <a:rPr lang="ru-RU" sz="2800" dirty="0"/>
              <a:t> –  слабый)</a:t>
            </a:r>
          </a:p>
          <a:p>
            <a:r>
              <a:rPr lang="ru-RU" sz="2800" b="1" dirty="0"/>
              <a:t>О </a:t>
            </a:r>
            <a:r>
              <a:rPr lang="ru-RU" sz="2800" dirty="0"/>
              <a:t>– возможности применения (англ. </a:t>
            </a:r>
            <a:r>
              <a:rPr lang="ru-RU" sz="2800" dirty="0" err="1"/>
              <a:t>opportunities</a:t>
            </a:r>
            <a:r>
              <a:rPr lang="ru-RU" sz="2800" dirty="0"/>
              <a:t> – возможности)</a:t>
            </a:r>
          </a:p>
          <a:p>
            <a:r>
              <a:rPr lang="ru-RU" sz="2800" b="1" dirty="0"/>
              <a:t>T</a:t>
            </a:r>
            <a:r>
              <a:rPr lang="ru-RU" sz="2800" dirty="0"/>
              <a:t> – угрозы применения (англ. </a:t>
            </a:r>
            <a:r>
              <a:rPr lang="ru-RU" sz="2800" dirty="0" err="1"/>
              <a:t>threats</a:t>
            </a:r>
            <a:r>
              <a:rPr lang="ru-RU" sz="2800" dirty="0"/>
              <a:t> – угрозы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891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Функциональная </a:t>
            </a:r>
            <a:r>
              <a:rPr lang="ru-RU" sz="4400" b="1" i="1" dirty="0"/>
              <a:t>грамотность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способность </a:t>
            </a:r>
            <a:r>
              <a:rPr lang="ru-RU" sz="3600" b="1" dirty="0"/>
              <a:t>человека вступать в отношения с внешней средой и максимально быстро адаптироваться и функционировать в ней. </a:t>
            </a:r>
          </a:p>
        </p:txBody>
      </p:sp>
    </p:spTree>
    <p:extLst>
      <p:ext uri="{BB962C8B-B14F-4D97-AF65-F5344CB8AC3E}">
        <p14:creationId xmlns:p14="http://schemas.microsoft.com/office/powerpoint/2010/main" val="26909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В</a:t>
            </a:r>
            <a:r>
              <a:rPr lang="ru-RU" sz="4000" b="1" dirty="0" smtClean="0"/>
              <a:t>иды </a:t>
            </a:r>
            <a:br>
              <a:rPr lang="ru-RU" sz="4000" b="1" dirty="0" smtClean="0"/>
            </a:br>
            <a:r>
              <a:rPr lang="ru-RU" sz="4000" b="1" dirty="0" smtClean="0"/>
              <a:t>функциональной </a:t>
            </a:r>
            <a:r>
              <a:rPr lang="ru-RU" sz="4000" b="1" dirty="0"/>
              <a:t>грамотности: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 smtClean="0"/>
              <a:t>Коммуникативная</a:t>
            </a:r>
            <a:endParaRPr lang="ru-RU" sz="3600" b="1" dirty="0"/>
          </a:p>
          <a:p>
            <a:pPr lvl="0"/>
            <a:r>
              <a:rPr lang="ru-RU" sz="3600" b="1" dirty="0"/>
              <a:t>Информационная</a:t>
            </a:r>
          </a:p>
          <a:p>
            <a:pPr lvl="0"/>
            <a:r>
              <a:rPr lang="ru-RU" sz="3600" b="1" dirty="0"/>
              <a:t>Деятельная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45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Средства формирования функциональной грамотности на уроках </a:t>
            </a:r>
            <a:r>
              <a:rPr lang="ru-RU" b="1" dirty="0" smtClean="0"/>
              <a:t>обществознания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/>
              <a:t>познавательные игры, викторины, уроки-дебаты, которые развивают навыки сотрудничества, индивидуальной работы и умение выступать с собственной точкой зрения в дискуссиях;</a:t>
            </a:r>
          </a:p>
          <a:p>
            <a:pPr lvl="0"/>
            <a:r>
              <a:rPr lang="ru-RU" sz="2000" dirty="0" smtClean="0"/>
              <a:t>обществоведческие </a:t>
            </a:r>
            <a:r>
              <a:rPr lang="ru-RU" sz="2000" dirty="0"/>
              <a:t>диктанты и эссе с их последующей коррекцией со стороны учителя, что формирует письменную грамотность учащихся;</a:t>
            </a:r>
          </a:p>
          <a:p>
            <a:pPr lvl="0"/>
            <a:r>
              <a:rPr lang="ru-RU" sz="2000" dirty="0"/>
              <a:t>изучение </a:t>
            </a:r>
            <a:r>
              <a:rPr lang="ru-RU" sz="2000" dirty="0" smtClean="0"/>
              <a:t>правовых </a:t>
            </a:r>
            <a:r>
              <a:rPr lang="ru-RU" sz="2000" dirty="0"/>
              <a:t>документов, их подробный анализ, что позволяет учащимся высказать своё собственное мнение по проблеме, опираясь на этические ценности, которые выработало человечество за всю свою историю;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5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Средства формирования функциональной грамотности на уроках обществознания: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000" dirty="0"/>
              <a:t>чтение вариативных источников, что позволяет учащимся отказаться  от однозначных и прямолинейных суждений, пристально присматриваться к текстам и авторским позициям. Таким образом, учащиеся делают этический выбор, с одной стороны примеряя на себя социальные роли, а с другой - входя в круг тех, кто эти роли оценивает.</a:t>
            </a:r>
          </a:p>
          <a:p>
            <a:pPr lvl="0"/>
            <a:r>
              <a:rPr lang="ru-RU" sz="2000" dirty="0"/>
              <a:t>исследовательские работы в форме презентаций, рефератов, социологических опросов, проектов (учащиеся используют информацию, полученную в беседах с родственниками, с ветеранами войны и труда, из справочной литературы, обогащая себя новыми знаниями, очередной раз убеждаясь в том, какими нравственными качествами должен обладать человек, чтобы его имя не забывали).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25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805219"/>
            <a:ext cx="8596668" cy="2743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Приемы работы с понятиями, терминами, определениями</a:t>
            </a: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6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469" y="286605"/>
            <a:ext cx="8596668" cy="5777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8 класс. Тема «Личность». Повторение.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082" y="864360"/>
            <a:ext cx="8596668" cy="469023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Нужно заполнить </a:t>
            </a:r>
            <a:r>
              <a:rPr lang="ru-RU" dirty="0"/>
              <a:t>пробелы в </a:t>
            </a:r>
            <a:r>
              <a:rPr lang="ru-RU" dirty="0" smtClean="0"/>
              <a:t>таблице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78385"/>
              </p:ext>
            </p:extLst>
          </p:nvPr>
        </p:nvGraphicFramePr>
        <p:xfrm>
          <a:off x="881350" y="1266938"/>
          <a:ext cx="9529590" cy="5188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2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41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Термины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Определения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1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76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отдельный представитель человеческого рода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homo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sapiens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человек разумный), отличающийся от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других биологическими признаками – внешностью,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ростом, весом и т.п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яркое, неповторимое своеобразие биологического и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социального в человеке; своеобразие психики и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личности человека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8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широком смысле обособившаяся от природы, но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тесно связанная с ней часть материального мира.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включающая людей, способы и формы их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между собой; в узком смысле круг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людей, объединённых общностью цели, интересов,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происхождения и т.п., либо выделенных на основе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какого-то признака; в историческом смысле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конкретный этап развития народа, государства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9 класс. Тема «Правонарушения и юридическая ответственность».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Совместное заполнение схемы</a:t>
            </a:r>
            <a:endParaRPr lang="ru-RU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 </a:t>
            </a:r>
            <a:r>
              <a:rPr lang="ru-RU" sz="2000" dirty="0"/>
              <a:t>На доске </a:t>
            </a:r>
            <a:r>
              <a:rPr lang="ru-RU" sz="2000" dirty="0" smtClean="0"/>
              <a:t>написан </a:t>
            </a:r>
            <a:r>
              <a:rPr lang="ru-RU" sz="2000" dirty="0" smtClean="0"/>
              <a:t>термин </a:t>
            </a:r>
            <a:r>
              <a:rPr lang="ru-RU" sz="2000" b="1" dirty="0" smtClean="0"/>
              <a:t>«правонарушение</a:t>
            </a:r>
            <a:r>
              <a:rPr lang="ru-RU" sz="2000" b="1" dirty="0"/>
              <a:t>», </a:t>
            </a:r>
            <a:r>
              <a:rPr lang="ru-RU" sz="2000" dirty="0" smtClean="0"/>
              <a:t>ставятся стрелочки. </a:t>
            </a:r>
            <a:r>
              <a:rPr lang="ru-RU" sz="2000" dirty="0" smtClean="0"/>
              <a:t>Учащимся нужно</a:t>
            </a:r>
            <a:r>
              <a:rPr lang="ru-RU" sz="2000" dirty="0" smtClean="0"/>
              <a:t> </a:t>
            </a:r>
            <a:r>
              <a:rPr lang="ru-RU" sz="2000" dirty="0"/>
              <a:t>называть то, </a:t>
            </a:r>
            <a:r>
              <a:rPr lang="ru-RU" sz="2000" dirty="0" smtClean="0"/>
              <a:t>что раскрывает </a:t>
            </a:r>
            <a:r>
              <a:rPr lang="ru-RU" sz="2000" dirty="0"/>
              <a:t>суть. </a:t>
            </a:r>
            <a:r>
              <a:rPr lang="ru-RU" sz="2000" dirty="0" smtClean="0"/>
              <a:t>Подобные задания задание </a:t>
            </a:r>
            <a:r>
              <a:rPr lang="ru-RU" sz="2000" dirty="0"/>
              <a:t>целесообразно давать в </a:t>
            </a:r>
            <a:r>
              <a:rPr lang="ru-RU" sz="2000" dirty="0" smtClean="0"/>
              <a:t>тех случаях</a:t>
            </a:r>
            <a:r>
              <a:rPr lang="ru-RU" sz="2000" dirty="0"/>
              <a:t>, когда у ребят уже есть определенные знания </a:t>
            </a:r>
            <a:r>
              <a:rPr lang="ru-RU" sz="2000" dirty="0" smtClean="0"/>
              <a:t>или </a:t>
            </a:r>
            <a:r>
              <a:rPr lang="ru-RU" sz="2000" dirty="0"/>
              <a:t>тема </a:t>
            </a:r>
            <a:r>
              <a:rPr lang="ru-RU" sz="2000" dirty="0" smtClean="0"/>
              <a:t>связана тесно </a:t>
            </a:r>
            <a:r>
              <a:rPr lang="ru-RU" sz="2000" dirty="0"/>
              <a:t>с жизнью. </a:t>
            </a:r>
          </a:p>
        </p:txBody>
      </p:sp>
    </p:spTree>
    <p:extLst>
      <p:ext uri="{BB962C8B-B14F-4D97-AF65-F5344CB8AC3E}">
        <p14:creationId xmlns:p14="http://schemas.microsoft.com/office/powerpoint/2010/main" val="7761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Задание на развитие критического мышления: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5036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Задание </a:t>
            </a:r>
            <a:r>
              <a:rPr lang="ru-RU" dirty="0"/>
              <a:t>на соотношение видовых понятий с родовыми.</a:t>
            </a:r>
          </a:p>
          <a:p>
            <a:pPr marL="0" indent="0">
              <a:buNone/>
            </a:pPr>
            <a:r>
              <a:rPr lang="ru-RU" dirty="0"/>
              <a:t>Например, найти два термина «выпадающие» из общего ряда </a:t>
            </a:r>
            <a:r>
              <a:rPr lang="ru-RU" dirty="0" smtClean="0"/>
              <a:t>терминов, которые </a:t>
            </a:r>
            <a:r>
              <a:rPr lang="ru-RU" dirty="0"/>
              <a:t>являются характеристикой политического процесса:</a:t>
            </a:r>
          </a:p>
          <a:p>
            <a:pPr marL="0" indent="0">
              <a:buNone/>
            </a:pPr>
            <a:r>
              <a:rPr lang="ru-RU" dirty="0"/>
              <a:t>1) демократизация;</a:t>
            </a:r>
          </a:p>
          <a:p>
            <a:pPr marL="0" indent="0">
              <a:buNone/>
            </a:pPr>
            <a:r>
              <a:rPr lang="ru-RU" dirty="0"/>
              <a:t>2) реформирование;</a:t>
            </a:r>
          </a:p>
          <a:p>
            <a:pPr marL="0" indent="0">
              <a:buNone/>
            </a:pPr>
            <a:r>
              <a:rPr lang="ru-RU" dirty="0"/>
              <a:t>3) бюрократизация;</a:t>
            </a:r>
          </a:p>
          <a:p>
            <a:pPr marL="0" indent="0">
              <a:buNone/>
            </a:pPr>
            <a:r>
              <a:rPr lang="ru-RU" dirty="0"/>
              <a:t>4) перераспределение полномочий;</a:t>
            </a:r>
          </a:p>
          <a:p>
            <a:pPr marL="0" indent="0">
              <a:buNone/>
            </a:pPr>
            <a:r>
              <a:rPr lang="ru-RU" dirty="0"/>
              <a:t>5) средства массовой информации;</a:t>
            </a:r>
          </a:p>
          <a:p>
            <a:pPr marL="0" indent="0">
              <a:buNone/>
            </a:pPr>
            <a:r>
              <a:rPr lang="ru-RU" dirty="0"/>
              <a:t>6) централизация;</a:t>
            </a:r>
          </a:p>
          <a:p>
            <a:pPr marL="0" indent="0">
              <a:buNone/>
            </a:pPr>
            <a:r>
              <a:rPr lang="ru-RU" dirty="0"/>
              <a:t>7) государство;</a:t>
            </a:r>
          </a:p>
          <a:p>
            <a:pPr marL="0" indent="0">
              <a:buNone/>
            </a:pPr>
            <a:r>
              <a:rPr lang="ru-RU" dirty="0"/>
              <a:t>8) модернизация.</a:t>
            </a:r>
          </a:p>
          <a:p>
            <a:pPr marL="0" indent="0">
              <a:buNone/>
            </a:pPr>
            <a:r>
              <a:rPr lang="ru-RU" dirty="0"/>
              <a:t>Здесь родовое понятие «политический процесс».</a:t>
            </a:r>
          </a:p>
          <a:p>
            <a:pPr marL="0" indent="0">
              <a:buNone/>
            </a:pPr>
            <a:r>
              <a:rPr lang="ru-RU" dirty="0"/>
              <a:t>Не связаны с ним видовые понятия СМИ(№5) и государство (№7)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0595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690</Words>
  <Application>Microsoft Office PowerPoint</Application>
  <PresentationFormat>Широкоэкранный</PresentationFormat>
  <Paragraphs>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Формирование функциональной грамотности на уроках обществознания</vt:lpstr>
      <vt:lpstr>Функциональная грамотность</vt:lpstr>
      <vt:lpstr>Виды  функциональной грамотности:</vt:lpstr>
      <vt:lpstr>Средства формирования функциональной грамотности на уроках обществознания: </vt:lpstr>
      <vt:lpstr>Средства формирования функциональной грамотности на уроках обществознания:</vt:lpstr>
      <vt:lpstr>Приемы работы с понятиями, терминами, определениями</vt:lpstr>
      <vt:lpstr>8 класс. Тема «Личность». Повторение. </vt:lpstr>
      <vt:lpstr>9 класс. Тема «Правонарушения и юридическая ответственность». </vt:lpstr>
      <vt:lpstr>Задание на развитие критического мышления: </vt:lpstr>
      <vt:lpstr>Задание на обобщение группы понятий</vt:lpstr>
      <vt:lpstr>Денотатный граф: </vt:lpstr>
      <vt:lpstr>Наиболее эффективными приемами работы с учебным текстом</vt:lpstr>
      <vt:lpstr>Презентация PowerPoint</vt:lpstr>
      <vt:lpstr>SWOT–анализ (заполнение матрицы, состоящей из четырех блоков, в центре матрицы записываем факт, явление, проблему, требующую исследования, а по блокам матрицы)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обществознания</dc:title>
  <dc:creator>user</dc:creator>
  <cp:lastModifiedBy>local.admin</cp:lastModifiedBy>
  <cp:revision>14</cp:revision>
  <dcterms:created xsi:type="dcterms:W3CDTF">2021-10-27T03:31:27Z</dcterms:created>
  <dcterms:modified xsi:type="dcterms:W3CDTF">2021-12-18T12:41:16Z</dcterms:modified>
</cp:coreProperties>
</file>